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12" r:id="rId2"/>
  </p:sldIdLst>
  <p:sldSz cx="12192000" cy="6858000"/>
  <p:notesSz cx="6797675" cy="9929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1" clrIdx="0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5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8" y="7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07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8215"/>
          </a:xfrm>
          <a:prstGeom prst="rect">
            <a:avLst/>
          </a:prstGeom>
        </p:spPr>
        <p:txBody>
          <a:bodyPr vert="horz" lIns="91330" tIns="45665" rIns="91330" bIns="4566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1"/>
            <a:ext cx="2945659" cy="498215"/>
          </a:xfrm>
          <a:prstGeom prst="rect">
            <a:avLst/>
          </a:prstGeom>
        </p:spPr>
        <p:txBody>
          <a:bodyPr vert="horz" lIns="91330" tIns="45665" rIns="91330" bIns="45665" rtlCol="0"/>
          <a:lstStyle>
            <a:lvl1pPr algn="r">
              <a:defRPr sz="1200"/>
            </a:lvl1pPr>
          </a:lstStyle>
          <a:p>
            <a:fld id="{AC8EAFFA-164D-403A-8A9A-79048DB48670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30" tIns="45665" rIns="91330" bIns="4566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8723"/>
            <a:ext cx="5438140" cy="3909864"/>
          </a:xfrm>
          <a:prstGeom prst="rect">
            <a:avLst/>
          </a:prstGeom>
        </p:spPr>
        <p:txBody>
          <a:bodyPr vert="horz" lIns="91330" tIns="45665" rIns="91330" bIns="4566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31600"/>
            <a:ext cx="2945659" cy="498214"/>
          </a:xfrm>
          <a:prstGeom prst="rect">
            <a:avLst/>
          </a:prstGeom>
        </p:spPr>
        <p:txBody>
          <a:bodyPr vert="horz" lIns="91330" tIns="45665" rIns="91330" bIns="4566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1600"/>
            <a:ext cx="2945659" cy="498214"/>
          </a:xfrm>
          <a:prstGeom prst="rect">
            <a:avLst/>
          </a:prstGeom>
        </p:spPr>
        <p:txBody>
          <a:bodyPr vert="horz" lIns="91330" tIns="45665" rIns="91330" bIns="45665" rtlCol="0" anchor="b"/>
          <a:lstStyle>
            <a:lvl1pPr algn="r">
              <a:defRPr sz="1200"/>
            </a:lvl1pPr>
          </a:lstStyle>
          <a:p>
            <a:fld id="{A69F568C-5BC8-4303-BADC-3E3F3D5429F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8943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Образ слайда 1">
            <a:extLst>
              <a:ext uri="{FF2B5EF4-FFF2-40B4-BE49-F238E27FC236}">
                <a16:creationId xmlns:a16="http://schemas.microsoft.com/office/drawing/2014/main" id="{6408CFE3-4F23-47F2-8BB5-11F611A6F4B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Заметки 2">
            <a:extLst>
              <a:ext uri="{FF2B5EF4-FFF2-40B4-BE49-F238E27FC236}">
                <a16:creationId xmlns:a16="http://schemas.microsoft.com/office/drawing/2014/main" id="{13443503-4651-4790-98A0-1901A3AC485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8196" name="Номер слайда 3">
            <a:extLst>
              <a:ext uri="{FF2B5EF4-FFF2-40B4-BE49-F238E27FC236}">
                <a16:creationId xmlns:a16="http://schemas.microsoft.com/office/drawing/2014/main" id="{0FC47DF1-3A5C-4A16-87A3-3DF4F42221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058" indent="-285407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1628" indent="-228326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598280" indent="-228326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4931" indent="-228326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1582" indent="-2283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68234" indent="-2283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4885" indent="-2283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1537" indent="-228326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7F5B209F-F260-41BD-BF6D-9FA278A56D96}" type="slidenum">
              <a:rPr lang="ru-RU" altLang="ru-RU"/>
              <a:pPr/>
              <a:t>1</a:t>
            </a:fld>
            <a:endParaRPr lang="ru-RU" alt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80BA87-1293-4C8E-A149-B5415F3BC3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3F6E717-C915-4FE3-99DA-D4DE4706CB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E5BAF85-89CC-4728-AE46-54430E41E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2027-E372-4EA1-93B1-96D0E9729B22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3A8EFEF-DC51-47F7-82F0-0193C7F64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5770243-25D8-4D14-87E8-A584B66ED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55BC0-838D-4776-85CB-2A95E8AE8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857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9505DE-F97A-412E-96DC-970B70DC63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693F69F-8505-4B7B-BDDB-E858938D9F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27FBD45-A1B3-41A1-ACCF-9805264CE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2027-E372-4EA1-93B1-96D0E9729B22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FA27A52-5E18-4EC4-8B6F-9C3C1CB49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F3876A5-5E94-4FE7-9F3B-7CD73A1E2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55BC0-838D-4776-85CB-2A95E8AE8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813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F8BF158-F621-44DF-9E70-3AFB699864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7C693FD-B0FB-4AC7-AD1A-10C331C3D4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163DCAC-8D9C-415C-99FD-822D3899C5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2027-E372-4EA1-93B1-96D0E9729B22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ED461E6-7C6D-4E09-B0DD-3FBF425B8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D9B5CDF-BEB3-4FA2-8619-80A47E100B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55BC0-838D-4776-85CB-2A95E8AE8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3005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2AD78B-B9AE-4710-BC22-C7D7AB7719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3FD7D30-0BBC-4E32-9CA0-A951815C68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472EEFE-9C12-40AC-884A-BB70FC93E3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2027-E372-4EA1-93B1-96D0E9729B22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6211C6F-94BE-41E1-A2DC-85EF776CB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80C82F3-BC0F-4BC2-94E3-CF1E8938C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55BC0-838D-4776-85CB-2A95E8AE8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2204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9C91828-0C19-4E83-B53D-2C9CE0692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50644C8-751E-4B2E-A8CB-74F8BA7242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659E20F-2074-4CDC-BED6-32FA8DCA1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2027-E372-4EA1-93B1-96D0E9729B22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BE781DE-CBA9-4086-9586-57D2BE6F8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A5BFDAF-05A4-4A3D-96DD-F2965E7F25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55BC0-838D-4776-85CB-2A95E8AE8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8602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60A752-11A6-4F9C-9DDC-78E5FCFB0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20C12B1-D5FB-4C46-AFD7-2B9E5AE4B8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6F5BB9F-821B-4D69-9AC3-895FDF932C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C74031F-CAF6-4118-8EB6-37CB1F6E4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2027-E372-4EA1-93B1-96D0E9729B22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ED02D4B-4741-4EC6-9294-8CAF66D26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EE1EBDA-C4BE-4361-930B-02453DEDC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55BC0-838D-4776-85CB-2A95E8AE8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0087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D63342-E504-4124-BCD4-3C9DEDC829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57650FA-8097-4C2C-8738-6EBF3E4A09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CEE2601-2884-42A8-A4AF-12EFB1EE72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6FDD708-F7F0-48F0-89EE-52B6376CF0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626D088-825C-49AC-8A36-AC357C04E9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C60C11B-62B0-4707-8961-07C69C06F7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2027-E372-4EA1-93B1-96D0E9729B22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5AE2DE0-3CD3-4407-8C8F-8CED85858E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A5772CF2-580E-4B7D-AEE4-A472045626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55BC0-838D-4776-85CB-2A95E8AE8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8538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5D406E-342A-4D09-992F-D50488FFB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623AB73C-4C83-4469-B402-54161B1B6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2027-E372-4EA1-93B1-96D0E9729B22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07955E1-7712-4A0A-9187-44A9297C7A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D5494DA-EF23-4C66-B357-1129D53D5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55BC0-838D-4776-85CB-2A95E8AE8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4743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36D7E48-374F-4977-AB9B-3A6D7DEEF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2027-E372-4EA1-93B1-96D0E9729B22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920E392-DD08-4EE5-82C1-C4BC31CC7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D152FC0-31A3-4762-A3D6-3FF968ECD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55BC0-838D-4776-85CB-2A95E8AE8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3968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8637CF-7568-49B5-9CAE-EBCBDCF703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5F60844-3906-41C8-8E90-B0E44C1A01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F2B53B0-2667-460E-A3D7-ECF44643DC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2BBEE33-E88F-47FC-900A-62264B11E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2027-E372-4EA1-93B1-96D0E9729B22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72A35C3-CBED-41D4-A060-852706387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2095B7A-C2A8-4E01-99E8-A0C457B4C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55BC0-838D-4776-85CB-2A95E8AE8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3321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538292-17C5-4C49-A375-7DB3CF0ADA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561818E-2C56-4FD5-830B-14505459FEB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8205C49-93BB-452A-A7AC-050E67F0C1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2DD39B8-D199-416F-BD2E-419699EAF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F2027-E372-4EA1-93B1-96D0E9729B22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4217CF8-57D5-45E2-9354-F40BA65A36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A182FC8-1B85-4493-8D0D-FE38789DA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55BC0-838D-4776-85CB-2A95E8AE8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0232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510D16-0C08-4E8D-9EAE-BFA8E99C42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CAC5DBF-3ACF-4F91-8F2F-CE60CC68DE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80E63A7-06FA-4F6B-BCBD-48A49D9F4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9F2027-E372-4EA1-93B1-96D0E9729B22}" type="datetimeFigureOut">
              <a:rPr lang="ru-RU" smtClean="0"/>
              <a:t>01.10.2025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F99AFE9-46EA-4E6E-8F2C-6CA80C10EA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8ED019C-0EC0-4F2A-9760-9E407174DA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A55BC0-838D-4776-85CB-2A95E8AE806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7065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Прямоугольник 101">
            <a:extLst>
              <a:ext uri="{FF2B5EF4-FFF2-40B4-BE49-F238E27FC236}">
                <a16:creationId xmlns:a16="http://schemas.microsoft.com/office/drawing/2014/main" id="{8383BD03-6F70-4B72-87CA-09E0ABCB5761}"/>
              </a:ext>
            </a:extLst>
          </p:cNvPr>
          <p:cNvSpPr/>
          <p:nvPr/>
        </p:nvSpPr>
        <p:spPr>
          <a:xfrm>
            <a:off x="386258" y="-13119"/>
            <a:ext cx="11805742" cy="906456"/>
          </a:xfrm>
          <a:prstGeom prst="rect">
            <a:avLst/>
          </a:prstGeom>
          <a:solidFill>
            <a:schemeClr val="accent1">
              <a:lumMod val="20000"/>
              <a:lumOff val="80000"/>
              <a:alpha val="64706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kk-KZ" sz="1400" b="1" noProof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Инвестициялық және инновациялық жобаларды іске асыру үшін жер учаскелерін "AQJAIYQ" ӘКК" АҚ арқылы беру Қазақстан Республикасы Жер кодексінің 48-бабы 1-тармағының 18) тармақшасына сәйкес жүзеге асырылады</a:t>
            </a:r>
          </a:p>
        </p:txBody>
      </p:sp>
      <p:sp>
        <p:nvSpPr>
          <p:cNvPr id="106" name="Прямоугольник 105">
            <a:extLst>
              <a:ext uri="{FF2B5EF4-FFF2-40B4-BE49-F238E27FC236}">
                <a16:creationId xmlns:a16="http://schemas.microsoft.com/office/drawing/2014/main" id="{62041717-9DA4-4DC4-AD6B-2A4FC0B13668}"/>
              </a:ext>
            </a:extLst>
          </p:cNvPr>
          <p:cNvSpPr/>
          <p:nvPr/>
        </p:nvSpPr>
        <p:spPr bwMode="auto">
          <a:xfrm>
            <a:off x="0" y="-247"/>
            <a:ext cx="423863" cy="8763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kk-KZ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3CE235E6-E115-4E28-BE35-6CC36BAF9E37}"/>
              </a:ext>
            </a:extLst>
          </p:cNvPr>
          <p:cNvSpPr/>
          <p:nvPr/>
        </p:nvSpPr>
        <p:spPr>
          <a:xfrm>
            <a:off x="134917" y="1242469"/>
            <a:ext cx="2345605" cy="2620366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k-KZ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79" name="Прямоугольник 2">
            <a:extLst>
              <a:ext uri="{FF2B5EF4-FFF2-40B4-BE49-F238E27FC236}">
                <a16:creationId xmlns:a16="http://schemas.microsoft.com/office/drawing/2014/main" id="{3BC6EA40-AACB-4386-A859-4F17CA8545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822" y="1780893"/>
            <a:ext cx="2506661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kk-KZ" sz="1200" b="1" noProof="0" dirty="0">
                <a:solidFill>
                  <a:srgbClr val="002060"/>
                </a:solidFill>
                <a:latin typeface="Arial" panose="020B0604020202020204" pitchFamily="34" charset="0"/>
              </a:rPr>
              <a:t>Потенциалды инвестордан жобаны іске асыру үшін жер учаскесін беру туралы өтініш (құжаттар топтамасының толықтығын тексеру).</a:t>
            </a:r>
            <a:endParaRPr lang="ru-RU" sz="1200" b="1" dirty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 algn="ctr"/>
            <a:endParaRPr lang="ru-RU" sz="1200" b="1" noProof="0" dirty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1200" b="1" noProof="0" dirty="0">
                <a:solidFill>
                  <a:srgbClr val="FF0000"/>
                </a:solidFill>
                <a:latin typeface="Arial" panose="020B0604020202020204" pitchFamily="34" charset="0"/>
              </a:rPr>
              <a:t>2 </a:t>
            </a:r>
            <a:r>
              <a:rPr lang="kk-KZ" sz="1200" b="1" noProof="0" dirty="0">
                <a:solidFill>
                  <a:srgbClr val="FF0000"/>
                </a:solidFill>
                <a:latin typeface="Arial" panose="020B0604020202020204" pitchFamily="34" charset="0"/>
              </a:rPr>
              <a:t>жұмыс күні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470E87D1-5FC2-4272-9609-4992634C12B0}"/>
              </a:ext>
            </a:extLst>
          </p:cNvPr>
          <p:cNvSpPr/>
          <p:nvPr/>
        </p:nvSpPr>
        <p:spPr>
          <a:xfrm>
            <a:off x="3152997" y="1203188"/>
            <a:ext cx="2768281" cy="2623115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k-KZ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81" name="Прямоугольник 22">
            <a:extLst>
              <a:ext uri="{FF2B5EF4-FFF2-40B4-BE49-F238E27FC236}">
                <a16:creationId xmlns:a16="http://schemas.microsoft.com/office/drawing/2014/main" id="{38D6572A-77BA-44C3-B032-2ACCED9520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7760" y="1738419"/>
            <a:ext cx="2678509" cy="20774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fontAlgn="base"/>
            <a:r>
              <a:rPr lang="kk-KZ" sz="1200" b="1" noProof="0" dirty="0">
                <a:solidFill>
                  <a:srgbClr val="002060"/>
                </a:solidFill>
                <a:latin typeface="Arial" panose="020B0604020202020204" pitchFamily="34" charset="0"/>
              </a:rPr>
              <a:t>Өтінішті қарау, салалық қорытындыларды жинау, жобаны Басқарманың қарауына шығару.</a:t>
            </a:r>
          </a:p>
          <a:p>
            <a:pPr algn="ctr" fontAlgn="base"/>
            <a:endParaRPr lang="kk-KZ" sz="1200" b="1" dirty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 algn="ctr" fontAlgn="base"/>
            <a:r>
              <a:rPr lang="ru-RU" sz="1200" b="1" noProof="0">
                <a:solidFill>
                  <a:srgbClr val="FF0000"/>
                </a:solidFill>
                <a:latin typeface="Arial" panose="020B0604020202020204" pitchFamily="34" charset="0"/>
              </a:rPr>
              <a:t>5-7</a:t>
            </a:r>
            <a:r>
              <a:rPr lang="en-US" sz="1200" b="1" noProof="0">
                <a:solidFill>
                  <a:srgbClr val="FF0000"/>
                </a:solidFill>
                <a:latin typeface="Arial" panose="020B0604020202020204" pitchFamily="34" charset="0"/>
              </a:rPr>
              <a:t> </a:t>
            </a:r>
            <a:r>
              <a:rPr lang="kk-KZ" sz="1200" b="1" noProof="0" dirty="0">
                <a:solidFill>
                  <a:srgbClr val="FF0000"/>
                </a:solidFill>
                <a:latin typeface="Arial" panose="020B0604020202020204" pitchFamily="34" charset="0"/>
              </a:rPr>
              <a:t>жұмыс күні</a:t>
            </a:r>
          </a:p>
          <a:p>
            <a:pPr algn="ctr" fontAlgn="base"/>
            <a:endParaRPr lang="kk-KZ" sz="12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algn="ctr" fontAlgn="base"/>
            <a:r>
              <a:rPr lang="ru-RU" sz="900" dirty="0">
                <a:solidFill>
                  <a:schemeClr val="accent1">
                    <a:lumMod val="50000"/>
                  </a:schemeClr>
                </a:solidFill>
              </a:rPr>
              <a:t>Қазақстан </a:t>
            </a:r>
            <a:r>
              <a:rPr lang="ru-RU" sz="900" dirty="0" err="1">
                <a:solidFill>
                  <a:schemeClr val="accent1">
                    <a:lumMod val="50000"/>
                  </a:schemeClr>
                </a:solidFill>
              </a:rPr>
              <a:t>Республикасы</a:t>
            </a:r>
            <a:r>
              <a:rPr lang="ru-RU" sz="9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900" dirty="0" err="1">
                <a:solidFill>
                  <a:schemeClr val="accent1">
                    <a:lumMod val="50000"/>
                  </a:schemeClr>
                </a:solidFill>
              </a:rPr>
              <a:t>Жер</a:t>
            </a:r>
            <a:r>
              <a:rPr lang="ru-RU" sz="9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900" dirty="0" err="1">
                <a:solidFill>
                  <a:schemeClr val="accent1">
                    <a:lumMod val="50000"/>
                  </a:schemeClr>
                </a:solidFill>
              </a:rPr>
              <a:t>кодексінің</a:t>
            </a:r>
            <a:r>
              <a:rPr lang="ru-RU" sz="900" dirty="0">
                <a:solidFill>
                  <a:schemeClr val="accent1">
                    <a:lumMod val="50000"/>
                  </a:schemeClr>
                </a:solidFill>
              </a:rPr>
              <a:t> 48-бабының 1-тармағының 18) </a:t>
            </a:r>
            <a:r>
              <a:rPr lang="ru-RU" sz="900" dirty="0" err="1">
                <a:solidFill>
                  <a:schemeClr val="accent1">
                    <a:lumMod val="50000"/>
                  </a:schemeClr>
                </a:solidFill>
              </a:rPr>
              <a:t>тармақшасына</a:t>
            </a:r>
            <a:r>
              <a:rPr lang="ru-RU" sz="9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900" dirty="0" err="1">
                <a:solidFill>
                  <a:schemeClr val="accent1">
                    <a:lumMod val="50000"/>
                  </a:schemeClr>
                </a:solidFill>
              </a:rPr>
              <a:t>сәйкес</a:t>
            </a:r>
            <a:r>
              <a:rPr lang="ru-RU" sz="900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sz="900" dirty="0" err="1">
                <a:solidFill>
                  <a:schemeClr val="accent1">
                    <a:lumMod val="50000"/>
                  </a:schemeClr>
                </a:solidFill>
              </a:rPr>
              <a:t>мемлекеттік</a:t>
            </a:r>
            <a:r>
              <a:rPr lang="ru-RU" sz="9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900" dirty="0" err="1">
                <a:solidFill>
                  <a:schemeClr val="accent1">
                    <a:lumMod val="50000"/>
                  </a:schemeClr>
                </a:solidFill>
              </a:rPr>
              <a:t>меншіктегі</a:t>
            </a:r>
            <a:r>
              <a:rPr lang="ru-RU" sz="9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900" dirty="0" err="1">
                <a:solidFill>
                  <a:schemeClr val="accent1">
                    <a:lumMod val="50000"/>
                  </a:schemeClr>
                </a:solidFill>
              </a:rPr>
              <a:t>жер</a:t>
            </a:r>
            <a:r>
              <a:rPr lang="ru-RU" sz="9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900" dirty="0" err="1">
                <a:solidFill>
                  <a:schemeClr val="accent1">
                    <a:lumMod val="50000"/>
                  </a:schemeClr>
                </a:solidFill>
              </a:rPr>
              <a:t>учаскелері</a:t>
            </a:r>
            <a:r>
              <a:rPr lang="ru-RU" sz="9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900" dirty="0" err="1">
                <a:solidFill>
                  <a:schemeClr val="accent1">
                    <a:lumMod val="50000"/>
                  </a:schemeClr>
                </a:solidFill>
              </a:rPr>
              <a:t>инвестициялық</a:t>
            </a:r>
            <a:r>
              <a:rPr lang="ru-RU" sz="900" dirty="0">
                <a:solidFill>
                  <a:schemeClr val="accent1">
                    <a:lumMod val="50000"/>
                  </a:schemeClr>
                </a:solidFill>
              </a:rPr>
              <a:t> және инновациялық </a:t>
            </a:r>
            <a:r>
              <a:rPr lang="ru-RU" sz="900" dirty="0" err="1">
                <a:solidFill>
                  <a:schemeClr val="accent1">
                    <a:lumMod val="50000"/>
                  </a:schemeClr>
                </a:solidFill>
              </a:rPr>
              <a:t>жобаларды</a:t>
            </a:r>
            <a:r>
              <a:rPr lang="ru-RU" sz="9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900" dirty="0" err="1">
                <a:solidFill>
                  <a:schemeClr val="accent1">
                    <a:lumMod val="50000"/>
                  </a:schemeClr>
                </a:solidFill>
              </a:rPr>
              <a:t>іске</a:t>
            </a:r>
            <a:r>
              <a:rPr lang="ru-RU" sz="9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900" dirty="0" err="1">
                <a:solidFill>
                  <a:schemeClr val="accent1">
                    <a:lumMod val="50000"/>
                  </a:schemeClr>
                </a:solidFill>
              </a:rPr>
              <a:t>асыру</a:t>
            </a:r>
            <a:r>
              <a:rPr lang="ru-RU" sz="9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900" dirty="0" err="1">
                <a:solidFill>
                  <a:schemeClr val="accent1">
                    <a:lumMod val="50000"/>
                  </a:schemeClr>
                </a:solidFill>
              </a:rPr>
              <a:t>үшін</a:t>
            </a:r>
            <a:r>
              <a:rPr lang="ru-RU" sz="9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900" dirty="0" err="1">
                <a:solidFill>
                  <a:schemeClr val="accent1">
                    <a:lumMod val="50000"/>
                  </a:schemeClr>
                </a:solidFill>
              </a:rPr>
              <a:t>аукционсыз</a:t>
            </a:r>
            <a:r>
              <a:rPr lang="ru-RU" sz="900" dirty="0">
                <a:solidFill>
                  <a:schemeClr val="accent1">
                    <a:lumMod val="50000"/>
                  </a:schemeClr>
                </a:solidFill>
              </a:rPr>
              <a:t> СПК </a:t>
            </a:r>
            <a:r>
              <a:rPr lang="ru-RU" sz="900" dirty="0" err="1">
                <a:solidFill>
                  <a:schemeClr val="accent1">
                    <a:lumMod val="50000"/>
                  </a:schemeClr>
                </a:solidFill>
              </a:rPr>
              <a:t>арқылы</a:t>
            </a:r>
            <a:r>
              <a:rPr lang="ru-RU" sz="9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900" dirty="0" err="1">
                <a:solidFill>
                  <a:schemeClr val="accent1">
                    <a:lumMod val="50000"/>
                  </a:schemeClr>
                </a:solidFill>
              </a:rPr>
              <a:t>беріледі</a:t>
            </a:r>
            <a:r>
              <a:rPr lang="ru-RU" sz="900" dirty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kk-KZ" sz="900" b="1" noProof="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90B2F7B9-C868-49E7-8A45-06F9368B2E5E}"/>
              </a:ext>
            </a:extLst>
          </p:cNvPr>
          <p:cNvSpPr/>
          <p:nvPr/>
        </p:nvSpPr>
        <p:spPr>
          <a:xfrm>
            <a:off x="6414346" y="1181540"/>
            <a:ext cx="5489947" cy="2642415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k-KZ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83" name="Прямоугольник 24">
            <a:extLst>
              <a:ext uri="{FF2B5EF4-FFF2-40B4-BE49-F238E27FC236}">
                <a16:creationId xmlns:a16="http://schemas.microsoft.com/office/drawing/2014/main" id="{5E10FFD2-FE25-41C6-A6F7-5A06927C10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3784" y="1672730"/>
            <a:ext cx="5292500" cy="1661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kk-KZ" sz="1200" b="1" i="0" noProof="0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Басқарманың оң шешімі шыққан жағдайда, </a:t>
            </a:r>
            <a:r>
              <a:rPr lang="kk-KZ" sz="1200" b="1" noProof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"AQJAIYQ" ӘКК" АҚ </a:t>
            </a:r>
            <a:r>
              <a:rPr lang="kk-KZ" sz="1200" b="1" i="0" noProof="0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инвестициялық және инновациялық жобаларды іске асыру үшін өтінішті ЖАО-ға жолдайды.</a:t>
            </a:r>
            <a:endParaRPr lang="ru-RU" sz="1200" b="1" dirty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 algn="ctr"/>
            <a:endParaRPr lang="ru-RU" sz="1200" b="1" i="0" noProof="0" dirty="0"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  <a:p>
            <a:pPr algn="ctr"/>
            <a:r>
              <a:rPr lang="en-US" sz="1200" b="1" i="0" noProof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2 </a:t>
            </a:r>
            <a:r>
              <a:rPr lang="kk-KZ" sz="1200" b="1" i="0" noProof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жұмыс күні</a:t>
            </a:r>
          </a:p>
          <a:p>
            <a:pPr algn="ctr"/>
            <a:endParaRPr lang="kk-KZ" sz="105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</a:endParaRPr>
          </a:p>
          <a:p>
            <a:pPr algn="ctr"/>
            <a:r>
              <a:rPr lang="ru-RU" sz="1050" dirty="0">
                <a:solidFill>
                  <a:schemeClr val="accent1">
                    <a:lumMod val="50000"/>
                  </a:schemeClr>
                </a:solidFill>
              </a:rPr>
              <a:t>ҚР Ауыл шаруашылығы </a:t>
            </a:r>
            <a:r>
              <a:rPr lang="ru-RU" sz="1050" dirty="0" err="1">
                <a:solidFill>
                  <a:schemeClr val="accent1">
                    <a:lumMod val="50000"/>
                  </a:schemeClr>
                </a:solidFill>
              </a:rPr>
              <a:t>министрінің</a:t>
            </a:r>
            <a:r>
              <a:rPr lang="ru-RU" sz="1050" dirty="0">
                <a:solidFill>
                  <a:schemeClr val="accent1">
                    <a:lumMod val="50000"/>
                  </a:schemeClr>
                </a:solidFill>
              </a:rPr>
              <a:t> 2020 </a:t>
            </a:r>
            <a:r>
              <a:rPr lang="ru-RU" sz="1050" dirty="0" err="1">
                <a:solidFill>
                  <a:schemeClr val="accent1">
                    <a:lumMod val="50000"/>
                  </a:schemeClr>
                </a:solidFill>
              </a:rPr>
              <a:t>жылғы</a:t>
            </a:r>
            <a:r>
              <a:rPr lang="ru-RU" sz="1050" dirty="0">
                <a:solidFill>
                  <a:schemeClr val="accent1">
                    <a:lumMod val="50000"/>
                  </a:schemeClr>
                </a:solidFill>
              </a:rPr>
              <a:t> 1 </a:t>
            </a:r>
            <a:r>
              <a:rPr lang="ru-RU" sz="1050" dirty="0" err="1">
                <a:solidFill>
                  <a:schemeClr val="accent1">
                    <a:lumMod val="50000"/>
                  </a:schemeClr>
                </a:solidFill>
              </a:rPr>
              <a:t>қазандағы</a:t>
            </a:r>
            <a:r>
              <a:rPr lang="ru-RU" sz="1050" dirty="0">
                <a:solidFill>
                  <a:schemeClr val="accent1">
                    <a:lumMod val="50000"/>
                  </a:schemeClr>
                </a:solidFill>
              </a:rPr>
              <a:t> №301 </a:t>
            </a:r>
            <a:r>
              <a:rPr lang="ru-RU" sz="1050" dirty="0" err="1">
                <a:solidFill>
                  <a:schemeClr val="accent1">
                    <a:lumMod val="50000"/>
                  </a:schemeClr>
                </a:solidFill>
              </a:rPr>
              <a:t>бұйрығына</a:t>
            </a:r>
            <a:r>
              <a:rPr lang="ru-RU" sz="105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050" dirty="0" err="1">
                <a:solidFill>
                  <a:schemeClr val="accent1">
                    <a:lumMod val="50000"/>
                  </a:schemeClr>
                </a:solidFill>
              </a:rPr>
              <a:t>сәйкес</a:t>
            </a:r>
            <a:r>
              <a:rPr lang="ru-RU" sz="1050" dirty="0">
                <a:solidFill>
                  <a:schemeClr val="accent1">
                    <a:lumMod val="50000"/>
                  </a:schemeClr>
                </a:solidFill>
              </a:rPr>
              <a:t> — «Сауда-</a:t>
            </a:r>
            <a:r>
              <a:rPr lang="ru-RU" sz="1050" dirty="0" err="1">
                <a:solidFill>
                  <a:schemeClr val="accent1">
                    <a:lumMod val="50000"/>
                  </a:schemeClr>
                </a:solidFill>
              </a:rPr>
              <a:t>саттық</a:t>
            </a:r>
            <a:r>
              <a:rPr lang="ru-RU" sz="1050" dirty="0">
                <a:solidFill>
                  <a:schemeClr val="accent1">
                    <a:lumMod val="50000"/>
                  </a:schemeClr>
                </a:solidFill>
              </a:rPr>
              <a:t> (</a:t>
            </a:r>
            <a:r>
              <a:rPr lang="ru-RU" sz="1050" dirty="0" err="1">
                <a:solidFill>
                  <a:schemeClr val="accent1">
                    <a:lumMod val="50000"/>
                  </a:schemeClr>
                </a:solidFill>
              </a:rPr>
              <a:t>аукциондар</a:t>
            </a:r>
            <a:r>
              <a:rPr lang="ru-RU" sz="1050" dirty="0">
                <a:solidFill>
                  <a:schemeClr val="accent1">
                    <a:lumMod val="50000"/>
                  </a:schemeClr>
                </a:solidFill>
              </a:rPr>
              <a:t>) </a:t>
            </a:r>
            <a:r>
              <a:rPr lang="ru-RU" sz="1050" dirty="0" err="1">
                <a:solidFill>
                  <a:schemeClr val="accent1">
                    <a:lumMod val="50000"/>
                  </a:schemeClr>
                </a:solidFill>
              </a:rPr>
              <a:t>өткізуді</a:t>
            </a:r>
            <a:r>
              <a:rPr lang="ru-RU" sz="105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050" dirty="0" err="1">
                <a:solidFill>
                  <a:schemeClr val="accent1">
                    <a:lumMod val="50000"/>
                  </a:schemeClr>
                </a:solidFill>
              </a:rPr>
              <a:t>талап</a:t>
            </a:r>
            <a:r>
              <a:rPr lang="ru-RU" sz="105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050" dirty="0" err="1">
                <a:solidFill>
                  <a:schemeClr val="accent1">
                    <a:lumMod val="50000"/>
                  </a:schemeClr>
                </a:solidFill>
              </a:rPr>
              <a:t>етпейтін</a:t>
            </a:r>
            <a:r>
              <a:rPr lang="ru-RU" sz="1050" dirty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ru-RU" sz="1050" dirty="0" err="1">
                <a:solidFill>
                  <a:schemeClr val="accent1">
                    <a:lumMod val="50000"/>
                  </a:schemeClr>
                </a:solidFill>
              </a:rPr>
              <a:t>мемлекеттік</a:t>
            </a:r>
            <a:r>
              <a:rPr lang="ru-RU" sz="105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050" dirty="0" err="1">
                <a:solidFill>
                  <a:schemeClr val="accent1">
                    <a:lumMod val="50000"/>
                  </a:schemeClr>
                </a:solidFill>
              </a:rPr>
              <a:t>меншіктегі</a:t>
            </a:r>
            <a:r>
              <a:rPr lang="ru-RU" sz="105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050" dirty="0" err="1">
                <a:solidFill>
                  <a:schemeClr val="accent1">
                    <a:lumMod val="50000"/>
                  </a:schemeClr>
                </a:solidFill>
              </a:rPr>
              <a:t>жер</a:t>
            </a:r>
            <a:r>
              <a:rPr lang="ru-RU" sz="105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050" dirty="0" err="1">
                <a:solidFill>
                  <a:schemeClr val="accent1">
                    <a:lumMod val="50000"/>
                  </a:schemeClr>
                </a:solidFill>
              </a:rPr>
              <a:t>учаскелеріне</a:t>
            </a:r>
            <a:r>
              <a:rPr lang="ru-RU" sz="105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050" dirty="0" err="1">
                <a:solidFill>
                  <a:schemeClr val="accent1">
                    <a:lumMod val="50000"/>
                  </a:schemeClr>
                </a:solidFill>
              </a:rPr>
              <a:t>құқықтар</a:t>
            </a:r>
            <a:r>
              <a:rPr lang="ru-RU" sz="105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050" dirty="0" err="1">
                <a:solidFill>
                  <a:schemeClr val="accent1">
                    <a:lumMod val="50000"/>
                  </a:schemeClr>
                </a:solidFill>
              </a:rPr>
              <a:t>алу</a:t>
            </a:r>
            <a:r>
              <a:rPr lang="ru-RU" sz="1050" dirty="0">
                <a:solidFill>
                  <a:schemeClr val="accent1">
                    <a:lumMod val="50000"/>
                  </a:schemeClr>
                </a:solidFill>
              </a:rPr>
              <a:t>» </a:t>
            </a:r>
            <a:r>
              <a:rPr lang="ru-RU" sz="1050" dirty="0" err="1">
                <a:solidFill>
                  <a:schemeClr val="accent1">
                    <a:lumMod val="50000"/>
                  </a:schemeClr>
                </a:solidFill>
              </a:rPr>
              <a:t>мемлекеттік</a:t>
            </a:r>
            <a:r>
              <a:rPr lang="ru-RU" sz="105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050" dirty="0" err="1">
                <a:solidFill>
                  <a:schemeClr val="accent1">
                    <a:lumMod val="50000"/>
                  </a:schemeClr>
                </a:solidFill>
              </a:rPr>
              <a:t>көрсетілетін</a:t>
            </a:r>
            <a:r>
              <a:rPr lang="ru-RU" sz="105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050" dirty="0" err="1">
                <a:solidFill>
                  <a:schemeClr val="accent1">
                    <a:lumMod val="50000"/>
                  </a:schemeClr>
                </a:solidFill>
              </a:rPr>
              <a:t>қызмет</a:t>
            </a:r>
            <a:r>
              <a:rPr lang="ru-RU" sz="105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050" dirty="0" err="1">
                <a:solidFill>
                  <a:schemeClr val="accent1">
                    <a:lumMod val="50000"/>
                  </a:schemeClr>
                </a:solidFill>
              </a:rPr>
              <a:t>қағидалары</a:t>
            </a:r>
            <a:endParaRPr lang="kk-KZ" sz="1050" b="1" noProof="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3085" name="Прямоугольник 26">
            <a:extLst>
              <a:ext uri="{FF2B5EF4-FFF2-40B4-BE49-F238E27FC236}">
                <a16:creationId xmlns:a16="http://schemas.microsoft.com/office/drawing/2014/main" id="{E1D2BAB1-E5AA-4399-A228-80335092F3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5089" y="4640625"/>
            <a:ext cx="2181473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kk-KZ" sz="1200" b="1" dirty="0">
                <a:solidFill>
                  <a:srgbClr val="002060"/>
                </a:solidFill>
                <a:latin typeface="Arial" panose="020B0604020202020204" pitchFamily="34" charset="0"/>
              </a:rPr>
              <a:t>ЖА</a:t>
            </a:r>
            <a:r>
              <a:rPr lang="kk-KZ" sz="1200" b="1" noProof="0" dirty="0">
                <a:solidFill>
                  <a:srgbClr val="002060"/>
                </a:solidFill>
                <a:latin typeface="Arial" panose="020B0604020202020204" pitchFamily="34" charset="0"/>
              </a:rPr>
              <a:t>О тарапынан жер учаскесін </a:t>
            </a:r>
            <a:r>
              <a:rPr lang="kk-KZ" sz="1200" b="1" noProof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ӘКК</a:t>
            </a:r>
            <a:r>
              <a:rPr lang="kk-KZ" sz="1200" b="1" noProof="0" dirty="0">
                <a:solidFill>
                  <a:srgbClr val="002060"/>
                </a:solidFill>
                <a:latin typeface="Arial" panose="020B0604020202020204" pitchFamily="34" charset="0"/>
              </a:rPr>
              <a:t>-ға жалға ресімдеу.</a:t>
            </a:r>
            <a:endParaRPr lang="kk-KZ" sz="1200" b="1" dirty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 algn="ctr"/>
            <a:endParaRPr lang="kk-KZ" sz="1200" b="1" noProof="0" dirty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1200" b="1" noProof="0" dirty="0">
                <a:solidFill>
                  <a:srgbClr val="002060"/>
                </a:solidFill>
                <a:latin typeface="Arial" panose="020B0604020202020204" pitchFamily="34" charset="0"/>
              </a:rPr>
              <a:t> </a:t>
            </a:r>
            <a:r>
              <a:rPr lang="en-US" sz="1200" b="1" noProof="0" dirty="0">
                <a:solidFill>
                  <a:srgbClr val="FF0000"/>
                </a:solidFill>
                <a:latin typeface="Arial" panose="020B0604020202020204" pitchFamily="34" charset="0"/>
              </a:rPr>
              <a:t>30 </a:t>
            </a:r>
            <a:r>
              <a:rPr lang="kk-KZ" sz="1200" b="1" noProof="0" dirty="0">
                <a:solidFill>
                  <a:srgbClr val="FF0000"/>
                </a:solidFill>
                <a:latin typeface="Arial" panose="020B0604020202020204" pitchFamily="34" charset="0"/>
              </a:rPr>
              <a:t>жұмыс күні</a:t>
            </a:r>
            <a:endParaRPr lang="kk-KZ" sz="1200" b="1" i="1" noProof="0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31" name="Овал 30">
            <a:extLst>
              <a:ext uri="{FF2B5EF4-FFF2-40B4-BE49-F238E27FC236}">
                <a16:creationId xmlns:a16="http://schemas.microsoft.com/office/drawing/2014/main" id="{C504AF1D-1B5B-4C8E-93E8-D7D69ADE1291}"/>
              </a:ext>
            </a:extLst>
          </p:cNvPr>
          <p:cNvSpPr/>
          <p:nvPr/>
        </p:nvSpPr>
        <p:spPr>
          <a:xfrm>
            <a:off x="1051584" y="1305342"/>
            <a:ext cx="417512" cy="417512"/>
          </a:xfrm>
          <a:prstGeom prst="ellipse">
            <a:avLst/>
          </a:prstGeom>
          <a:noFill/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k-KZ" noProof="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4" name="Овал 33">
            <a:extLst>
              <a:ext uri="{FF2B5EF4-FFF2-40B4-BE49-F238E27FC236}">
                <a16:creationId xmlns:a16="http://schemas.microsoft.com/office/drawing/2014/main" id="{508078C6-6EC4-4BEA-8E10-D5756B187D6A}"/>
              </a:ext>
            </a:extLst>
          </p:cNvPr>
          <p:cNvSpPr/>
          <p:nvPr/>
        </p:nvSpPr>
        <p:spPr>
          <a:xfrm>
            <a:off x="4358259" y="1295046"/>
            <a:ext cx="417512" cy="417512"/>
          </a:xfrm>
          <a:prstGeom prst="ellipse">
            <a:avLst/>
          </a:prstGeom>
          <a:noFill/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k-KZ" noProof="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5" name="Шеврон 30">
            <a:extLst>
              <a:ext uri="{FF2B5EF4-FFF2-40B4-BE49-F238E27FC236}">
                <a16:creationId xmlns:a16="http://schemas.microsoft.com/office/drawing/2014/main" id="{EC15CDE8-D37B-490D-98F0-0135AF16FAB5}"/>
              </a:ext>
            </a:extLst>
          </p:cNvPr>
          <p:cNvSpPr/>
          <p:nvPr/>
        </p:nvSpPr>
        <p:spPr>
          <a:xfrm>
            <a:off x="6003243" y="2184607"/>
            <a:ext cx="153987" cy="223838"/>
          </a:xfrm>
          <a:prstGeom prst="chevron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k-KZ" noProof="0" dirty="0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6" name="Шеврон 75">
            <a:extLst>
              <a:ext uri="{FF2B5EF4-FFF2-40B4-BE49-F238E27FC236}">
                <a16:creationId xmlns:a16="http://schemas.microsoft.com/office/drawing/2014/main" id="{805B00D7-D266-440B-8882-C9D7E09C0A43}"/>
              </a:ext>
            </a:extLst>
          </p:cNvPr>
          <p:cNvSpPr/>
          <p:nvPr/>
        </p:nvSpPr>
        <p:spPr>
          <a:xfrm>
            <a:off x="6145709" y="2205245"/>
            <a:ext cx="131762" cy="182562"/>
          </a:xfrm>
          <a:prstGeom prst="chevron">
            <a:avLst>
              <a:gd name="adj" fmla="val 48637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k-KZ" noProof="0" dirty="0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42" name="Прямоугольник 41">
            <a:extLst>
              <a:ext uri="{FF2B5EF4-FFF2-40B4-BE49-F238E27FC236}">
                <a16:creationId xmlns:a16="http://schemas.microsoft.com/office/drawing/2014/main" id="{0A604792-7211-4F74-946C-A04D9C7923DE}"/>
              </a:ext>
            </a:extLst>
          </p:cNvPr>
          <p:cNvSpPr/>
          <p:nvPr/>
        </p:nvSpPr>
        <p:spPr>
          <a:xfrm>
            <a:off x="6148115" y="4001400"/>
            <a:ext cx="2210464" cy="2770686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k-KZ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2" name="Шеврон 30">
            <a:extLst>
              <a:ext uri="{FF2B5EF4-FFF2-40B4-BE49-F238E27FC236}">
                <a16:creationId xmlns:a16="http://schemas.microsoft.com/office/drawing/2014/main" id="{7BC11EAC-DFC2-4CFB-8954-C90928C5534E}"/>
              </a:ext>
            </a:extLst>
          </p:cNvPr>
          <p:cNvSpPr/>
          <p:nvPr/>
        </p:nvSpPr>
        <p:spPr>
          <a:xfrm>
            <a:off x="3531775" y="4986960"/>
            <a:ext cx="152400" cy="225425"/>
          </a:xfrm>
          <a:prstGeom prst="chevron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k-KZ" noProof="0" dirty="0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53" name="Шеврон 75">
            <a:extLst>
              <a:ext uri="{FF2B5EF4-FFF2-40B4-BE49-F238E27FC236}">
                <a16:creationId xmlns:a16="http://schemas.microsoft.com/office/drawing/2014/main" id="{271BBF16-4A29-4AE7-BB41-F0E6F8BC6A86}"/>
              </a:ext>
            </a:extLst>
          </p:cNvPr>
          <p:cNvSpPr/>
          <p:nvPr/>
        </p:nvSpPr>
        <p:spPr>
          <a:xfrm>
            <a:off x="3665479" y="5008392"/>
            <a:ext cx="131762" cy="184150"/>
          </a:xfrm>
          <a:prstGeom prst="chevron">
            <a:avLst>
              <a:gd name="adj" fmla="val 48637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k-KZ" noProof="0" dirty="0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57" name="Прямоугольник 56">
            <a:extLst>
              <a:ext uri="{FF2B5EF4-FFF2-40B4-BE49-F238E27FC236}">
                <a16:creationId xmlns:a16="http://schemas.microsoft.com/office/drawing/2014/main" id="{BEE6EE94-EFFF-4DB9-B202-8283751714B0}"/>
              </a:ext>
            </a:extLst>
          </p:cNvPr>
          <p:cNvSpPr/>
          <p:nvPr/>
        </p:nvSpPr>
        <p:spPr>
          <a:xfrm>
            <a:off x="1248248" y="4010970"/>
            <a:ext cx="2217500" cy="2749066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k-KZ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Овал 58">
            <a:extLst>
              <a:ext uri="{FF2B5EF4-FFF2-40B4-BE49-F238E27FC236}">
                <a16:creationId xmlns:a16="http://schemas.microsoft.com/office/drawing/2014/main" id="{214CDF0F-F43A-4671-AC4E-54B870BBC465}"/>
              </a:ext>
            </a:extLst>
          </p:cNvPr>
          <p:cNvSpPr/>
          <p:nvPr/>
        </p:nvSpPr>
        <p:spPr>
          <a:xfrm>
            <a:off x="6975728" y="4054806"/>
            <a:ext cx="415925" cy="417513"/>
          </a:xfrm>
          <a:prstGeom prst="ellipse">
            <a:avLst/>
          </a:prstGeom>
          <a:noFill/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k-KZ" noProof="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60" name="Шеврон 30">
            <a:extLst>
              <a:ext uri="{FF2B5EF4-FFF2-40B4-BE49-F238E27FC236}">
                <a16:creationId xmlns:a16="http://schemas.microsoft.com/office/drawing/2014/main" id="{F65F21B6-DC60-4CD7-AF05-BEAF4A039FBD}"/>
              </a:ext>
            </a:extLst>
          </p:cNvPr>
          <p:cNvSpPr/>
          <p:nvPr/>
        </p:nvSpPr>
        <p:spPr>
          <a:xfrm>
            <a:off x="5794703" y="4965530"/>
            <a:ext cx="152400" cy="225425"/>
          </a:xfrm>
          <a:prstGeom prst="chevron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k-KZ" noProof="0" dirty="0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61" name="Шеврон 75">
            <a:extLst>
              <a:ext uri="{FF2B5EF4-FFF2-40B4-BE49-F238E27FC236}">
                <a16:creationId xmlns:a16="http://schemas.microsoft.com/office/drawing/2014/main" id="{6FCAA767-AFA6-4024-B39F-2D20E732DEC8}"/>
              </a:ext>
            </a:extLst>
          </p:cNvPr>
          <p:cNvSpPr/>
          <p:nvPr/>
        </p:nvSpPr>
        <p:spPr>
          <a:xfrm>
            <a:off x="5917652" y="4986960"/>
            <a:ext cx="131763" cy="182563"/>
          </a:xfrm>
          <a:prstGeom prst="chevron">
            <a:avLst>
              <a:gd name="adj" fmla="val 48637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k-KZ" noProof="0" dirty="0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62" name="Прямоугольник 61">
            <a:extLst>
              <a:ext uri="{FF2B5EF4-FFF2-40B4-BE49-F238E27FC236}">
                <a16:creationId xmlns:a16="http://schemas.microsoft.com/office/drawing/2014/main" id="{E74414F3-5527-4EF7-A1C4-669F37D40C32}"/>
              </a:ext>
            </a:extLst>
          </p:cNvPr>
          <p:cNvSpPr/>
          <p:nvPr/>
        </p:nvSpPr>
        <p:spPr>
          <a:xfrm>
            <a:off x="3865459" y="4001400"/>
            <a:ext cx="1870909" cy="2770686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k-KZ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7" name="Прямоугольник 66">
            <a:extLst>
              <a:ext uri="{FF2B5EF4-FFF2-40B4-BE49-F238E27FC236}">
                <a16:creationId xmlns:a16="http://schemas.microsoft.com/office/drawing/2014/main" id="{CED5E892-9D59-45E8-8CE6-B36A38CD90A6}"/>
              </a:ext>
            </a:extLst>
          </p:cNvPr>
          <p:cNvSpPr/>
          <p:nvPr/>
        </p:nvSpPr>
        <p:spPr>
          <a:xfrm>
            <a:off x="8729662" y="4013957"/>
            <a:ext cx="2204166" cy="2746079"/>
          </a:xfrm>
          <a:prstGeom prst="rect">
            <a:avLst/>
          </a:prstGeom>
          <a:noFill/>
          <a:ln w="127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k-KZ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Овал 67">
            <a:extLst>
              <a:ext uri="{FF2B5EF4-FFF2-40B4-BE49-F238E27FC236}">
                <a16:creationId xmlns:a16="http://schemas.microsoft.com/office/drawing/2014/main" id="{7F16D1DA-D1E3-4F97-AFC4-1CF7122BACF9}"/>
              </a:ext>
            </a:extLst>
          </p:cNvPr>
          <p:cNvSpPr/>
          <p:nvPr/>
        </p:nvSpPr>
        <p:spPr>
          <a:xfrm>
            <a:off x="9498956" y="4099893"/>
            <a:ext cx="415925" cy="417513"/>
          </a:xfrm>
          <a:prstGeom prst="ellipse">
            <a:avLst/>
          </a:prstGeom>
          <a:noFill/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k-KZ" noProof="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69" name="Шеврон 30">
            <a:extLst>
              <a:ext uri="{FF2B5EF4-FFF2-40B4-BE49-F238E27FC236}">
                <a16:creationId xmlns:a16="http://schemas.microsoft.com/office/drawing/2014/main" id="{866B2433-5A4A-46A4-AA8F-72A1AA336595}"/>
              </a:ext>
            </a:extLst>
          </p:cNvPr>
          <p:cNvSpPr/>
          <p:nvPr/>
        </p:nvSpPr>
        <p:spPr>
          <a:xfrm>
            <a:off x="8409280" y="4965528"/>
            <a:ext cx="152400" cy="225425"/>
          </a:xfrm>
          <a:prstGeom prst="chevron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k-KZ" noProof="0" dirty="0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70" name="Шеврон 75">
            <a:extLst>
              <a:ext uri="{FF2B5EF4-FFF2-40B4-BE49-F238E27FC236}">
                <a16:creationId xmlns:a16="http://schemas.microsoft.com/office/drawing/2014/main" id="{07307929-3E5E-41D5-8638-ED5FF9C892E9}"/>
              </a:ext>
            </a:extLst>
          </p:cNvPr>
          <p:cNvSpPr/>
          <p:nvPr/>
        </p:nvSpPr>
        <p:spPr>
          <a:xfrm>
            <a:off x="8528682" y="4986958"/>
            <a:ext cx="131763" cy="182563"/>
          </a:xfrm>
          <a:prstGeom prst="chevron">
            <a:avLst>
              <a:gd name="adj" fmla="val 48637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k-KZ" noProof="0" dirty="0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109" name="Прямоугольник 70">
            <a:extLst>
              <a:ext uri="{FF2B5EF4-FFF2-40B4-BE49-F238E27FC236}">
                <a16:creationId xmlns:a16="http://schemas.microsoft.com/office/drawing/2014/main" id="{6B5F473B-CC3A-4423-9F1E-6E5FA8AEBD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27641" y="4678270"/>
            <a:ext cx="1977151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kk-KZ" sz="1200" b="1" i="0" noProof="0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ӘКК мен Инвестор арасында бірлескен қызмет туралы шарт жасасу.</a:t>
            </a:r>
            <a:endParaRPr lang="kk-KZ" sz="1200" b="1" dirty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 algn="ctr"/>
            <a:endParaRPr lang="kk-KZ" sz="1200" b="1" i="0" noProof="0" dirty="0">
              <a:solidFill>
                <a:srgbClr val="002060"/>
              </a:solidFill>
              <a:effectLst/>
              <a:latin typeface="Arial" panose="020B0604020202020204" pitchFamily="34" charset="0"/>
            </a:endParaRPr>
          </a:p>
          <a:p>
            <a:pPr algn="ctr"/>
            <a:r>
              <a:rPr lang="en-US" sz="1200" b="1" i="0" noProof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3–7 </a:t>
            </a:r>
            <a:r>
              <a:rPr lang="kk-KZ" sz="1200" b="1" i="0" noProof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жұмыс күні</a:t>
            </a:r>
            <a:endParaRPr lang="kk-KZ" sz="1200" b="1" i="1" noProof="0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3111" name="Прямоугольник 72">
            <a:extLst>
              <a:ext uri="{FF2B5EF4-FFF2-40B4-BE49-F238E27FC236}">
                <a16:creationId xmlns:a16="http://schemas.microsoft.com/office/drawing/2014/main" id="{C63FEF06-850B-4A58-B0D7-F353D88EA5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41643" y="4707408"/>
            <a:ext cx="2251189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kk-KZ" sz="1200" b="1" i="0" noProof="0" dirty="0">
                <a:solidFill>
                  <a:srgbClr val="002060"/>
                </a:solidFill>
                <a:effectLst/>
                <a:latin typeface="Arial" panose="020B0604020202020204" pitchFamily="34" charset="0"/>
              </a:rPr>
              <a:t>Құрылыстың пайдалануға берілуі алдында ӘКК жобадан шығады және жер учаскесін жалдау құқығын инвесторға тапсырады.</a:t>
            </a:r>
            <a:endParaRPr lang="kk-KZ" sz="1200" b="1" dirty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 algn="ctr"/>
            <a:endParaRPr lang="kk-KZ" sz="1200" b="1" i="0" noProof="0" dirty="0"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  <a:p>
            <a:pPr algn="ctr"/>
            <a:r>
              <a:rPr lang="en-US" sz="1200" b="1" i="0" noProof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30 </a:t>
            </a:r>
            <a:r>
              <a:rPr lang="kk-KZ" sz="1200" b="1" i="0" noProof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жұмыс күні</a:t>
            </a:r>
            <a:endParaRPr lang="kk-KZ" sz="1200" b="1" noProof="0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3038D9E-0DFB-B42B-EE0A-E4D985A0A91E}"/>
              </a:ext>
            </a:extLst>
          </p:cNvPr>
          <p:cNvSpPr txBox="1"/>
          <p:nvPr/>
        </p:nvSpPr>
        <p:spPr>
          <a:xfrm>
            <a:off x="6080236" y="4678269"/>
            <a:ext cx="23247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200" b="1" i="0" noProof="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Инвестициялық жоба шеңберінде құрылыс жұмыстарын жүргізу.</a:t>
            </a:r>
          </a:p>
          <a:p>
            <a:pPr algn="ctr"/>
            <a:endParaRPr lang="kk-KZ" sz="1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kk-KZ" sz="1200" b="1" i="0" noProof="0" dirty="0">
                <a:solidFill>
                  <a:srgbClr val="00206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1200" b="1" i="0" noProof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Жоспарланған кестеге сәйкес</a:t>
            </a:r>
            <a:endParaRPr lang="kk-KZ" sz="1200" b="1" noProof="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BD7DB57-AFC7-D698-1F1F-A05F07DE9ED6}"/>
              </a:ext>
            </a:extLst>
          </p:cNvPr>
          <p:cNvSpPr txBox="1"/>
          <p:nvPr/>
        </p:nvSpPr>
        <p:spPr>
          <a:xfrm>
            <a:off x="1100859" y="133430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b="1" noProof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7D177EB-20E2-000E-DB99-484B57FC6FDC}"/>
              </a:ext>
            </a:extLst>
          </p:cNvPr>
          <p:cNvSpPr txBox="1"/>
          <p:nvPr/>
        </p:nvSpPr>
        <p:spPr>
          <a:xfrm>
            <a:off x="4404964" y="1329432"/>
            <a:ext cx="3384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b="1" noProof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7" name="Шеврон 30">
            <a:extLst>
              <a:ext uri="{FF2B5EF4-FFF2-40B4-BE49-F238E27FC236}">
                <a16:creationId xmlns:a16="http://schemas.microsoft.com/office/drawing/2014/main" id="{9C710449-BDDF-1A08-589A-0BEB66E0485E}"/>
              </a:ext>
            </a:extLst>
          </p:cNvPr>
          <p:cNvSpPr/>
          <p:nvPr/>
        </p:nvSpPr>
        <p:spPr>
          <a:xfrm>
            <a:off x="2670097" y="2205245"/>
            <a:ext cx="153987" cy="223838"/>
          </a:xfrm>
          <a:prstGeom prst="chevron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k-KZ" noProof="0" dirty="0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8" name="Шеврон 75">
            <a:extLst>
              <a:ext uri="{FF2B5EF4-FFF2-40B4-BE49-F238E27FC236}">
                <a16:creationId xmlns:a16="http://schemas.microsoft.com/office/drawing/2014/main" id="{984629B6-4EFA-562E-9291-6C4BBF98438A}"/>
              </a:ext>
            </a:extLst>
          </p:cNvPr>
          <p:cNvSpPr/>
          <p:nvPr/>
        </p:nvSpPr>
        <p:spPr>
          <a:xfrm>
            <a:off x="2837656" y="2225883"/>
            <a:ext cx="131762" cy="182562"/>
          </a:xfrm>
          <a:prstGeom prst="chevron">
            <a:avLst>
              <a:gd name="adj" fmla="val 48637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k-KZ" noProof="0" dirty="0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Овал 9">
            <a:extLst>
              <a:ext uri="{FF2B5EF4-FFF2-40B4-BE49-F238E27FC236}">
                <a16:creationId xmlns:a16="http://schemas.microsoft.com/office/drawing/2014/main" id="{A630B46F-D1B1-FF0B-E3A6-37C1DCF9EC2B}"/>
              </a:ext>
            </a:extLst>
          </p:cNvPr>
          <p:cNvSpPr/>
          <p:nvPr/>
        </p:nvSpPr>
        <p:spPr>
          <a:xfrm>
            <a:off x="8951601" y="1220423"/>
            <a:ext cx="417512" cy="417512"/>
          </a:xfrm>
          <a:prstGeom prst="ellipse">
            <a:avLst/>
          </a:prstGeom>
          <a:noFill/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k-KZ" noProof="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41AFD68-E7E4-D00C-FC23-AB8CD492175B}"/>
              </a:ext>
            </a:extLst>
          </p:cNvPr>
          <p:cNvSpPr txBox="1"/>
          <p:nvPr/>
        </p:nvSpPr>
        <p:spPr>
          <a:xfrm>
            <a:off x="2135235" y="410456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b="1" noProof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15" name="Овал 14">
            <a:extLst>
              <a:ext uri="{FF2B5EF4-FFF2-40B4-BE49-F238E27FC236}">
                <a16:creationId xmlns:a16="http://schemas.microsoft.com/office/drawing/2014/main" id="{A224F02D-05C7-41F8-F395-780711E51B73}"/>
              </a:ext>
            </a:extLst>
          </p:cNvPr>
          <p:cNvSpPr/>
          <p:nvPr/>
        </p:nvSpPr>
        <p:spPr>
          <a:xfrm>
            <a:off x="2107668" y="4084870"/>
            <a:ext cx="417512" cy="417512"/>
          </a:xfrm>
          <a:prstGeom prst="ellipse">
            <a:avLst/>
          </a:prstGeom>
          <a:noFill/>
          <a:ln w="952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k-KZ" noProof="0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D89F1C52-2B7C-479F-D41F-CB33D3A8A481}"/>
              </a:ext>
            </a:extLst>
          </p:cNvPr>
          <p:cNvGrpSpPr/>
          <p:nvPr/>
        </p:nvGrpSpPr>
        <p:grpSpPr>
          <a:xfrm>
            <a:off x="4608253" y="4101481"/>
            <a:ext cx="415925" cy="415925"/>
            <a:chOff x="3493195" y="4087248"/>
            <a:chExt cx="415925" cy="415925"/>
          </a:xfrm>
        </p:grpSpPr>
        <p:sp>
          <p:nvSpPr>
            <p:cNvPr id="51" name="Овал 50">
              <a:extLst>
                <a:ext uri="{FF2B5EF4-FFF2-40B4-BE49-F238E27FC236}">
                  <a16:creationId xmlns:a16="http://schemas.microsoft.com/office/drawing/2014/main" id="{6630FDA9-A4DE-45E2-AEBD-67DB4B5910DD}"/>
                </a:ext>
              </a:extLst>
            </p:cNvPr>
            <p:cNvSpPr/>
            <p:nvPr/>
          </p:nvSpPr>
          <p:spPr>
            <a:xfrm>
              <a:off x="3493195" y="4087248"/>
              <a:ext cx="415925" cy="415925"/>
            </a:xfrm>
            <a:prstGeom prst="ellipse">
              <a:avLst/>
            </a:prstGeom>
            <a:noFill/>
            <a:ln w="9525"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kk-KZ" noProof="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E4F3CDAE-291A-A120-6F32-F51FDDF7DFE1}"/>
                </a:ext>
              </a:extLst>
            </p:cNvPr>
            <p:cNvSpPr txBox="1"/>
            <p:nvPr/>
          </p:nvSpPr>
          <p:spPr>
            <a:xfrm>
              <a:off x="3531880" y="4106476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kk-KZ" b="1" noProof="0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</a:p>
          </p:txBody>
        </p:sp>
      </p:grpSp>
      <p:sp>
        <p:nvSpPr>
          <p:cNvPr id="17" name="TextBox 16">
            <a:extLst>
              <a:ext uri="{FF2B5EF4-FFF2-40B4-BE49-F238E27FC236}">
                <a16:creationId xmlns:a16="http://schemas.microsoft.com/office/drawing/2014/main" id="{210A4D3A-047A-38A2-6350-D99675E043C2}"/>
              </a:ext>
            </a:extLst>
          </p:cNvPr>
          <p:cNvSpPr txBox="1"/>
          <p:nvPr/>
        </p:nvSpPr>
        <p:spPr>
          <a:xfrm>
            <a:off x="7014413" y="408511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b="1" noProof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CB61D7E-ED04-C53E-A963-69E230B946A6}"/>
              </a:ext>
            </a:extLst>
          </p:cNvPr>
          <p:cNvSpPr txBox="1"/>
          <p:nvPr/>
        </p:nvSpPr>
        <p:spPr>
          <a:xfrm>
            <a:off x="9554332" y="414807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b="1" noProof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4BB672C-C173-881A-0C66-462D921BAA69}"/>
              </a:ext>
            </a:extLst>
          </p:cNvPr>
          <p:cNvSpPr txBox="1"/>
          <p:nvPr/>
        </p:nvSpPr>
        <p:spPr>
          <a:xfrm>
            <a:off x="8990042" y="124246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b="1" noProof="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10838</TotalTime>
  <Words>213</Words>
  <Application>Microsoft Office PowerPoint</Application>
  <PresentationFormat>Широкоэкранный</PresentationFormat>
  <Paragraphs>34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Инвестиции в сферу образования</dc:title>
  <dc:creator>User</dc:creator>
  <cp:lastModifiedBy>Альбек Аронов</cp:lastModifiedBy>
  <cp:revision>25</cp:revision>
  <cp:lastPrinted>2025-03-27T13:15:04Z</cp:lastPrinted>
  <dcterms:created xsi:type="dcterms:W3CDTF">2022-01-17T04:02:36Z</dcterms:created>
  <dcterms:modified xsi:type="dcterms:W3CDTF">2025-10-01T04:18:21Z</dcterms:modified>
</cp:coreProperties>
</file>