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FFA-164D-403A-8A9A-79048DB48670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F568C-5BC8-4303-BADC-3E3F3D542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4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6408CFE3-4F23-47F2-8BB5-11F611A6F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13443503-4651-4790-98A0-1901A3AC4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FC47DF1-3A5C-4A16-87A3-3DF4F4222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F5B209F-F260-41BD-BF6D-9FA278A56D96}" type="slidenum">
              <a:rPr lang="ru-RU" altLang="ru-RU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0BA87-1293-4C8E-A149-B5415F3B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6E717-C915-4FE3-99DA-D4DE4706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AF85-89CC-4728-AE46-54430E4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A8EFEF-DC51-47F7-82F0-0193C7F6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770243-25D8-4D14-87E8-A584B66E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505DE-F97A-412E-96DC-970B70DC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93F69F-8505-4B7B-BDDB-E858938D9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FBD45-A1B3-41A1-ACCF-9805264C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A27A52-5E18-4EC4-8B6F-9C3C1CB4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876A5-5E94-4FE7-9F3B-7CD73A1E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8BF158-F621-44DF-9E70-3AFB69986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C693FD-B0FB-4AC7-AD1A-10C331C3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3DCAC-8D9C-415C-99FD-822D3899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461E6-7C6D-4E09-B0DD-3FBF425B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B5CDF-BEB3-4FA2-8619-80A47E1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AD78B-B9AE-4710-BC22-C7D7AB77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D7D30-0BBC-4E32-9CA0-A951815C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72EEFE-9C12-40AC-884A-BB70FC93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211C6F-94BE-41E1-A2DC-85EF776C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C82F3-BC0F-4BC2-94E3-CF1E893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91828-0C19-4E83-B53D-2C9CE069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0644C8-751E-4B2E-A8CB-74F8BA7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9E20F-2074-4CDC-BED6-32FA8DC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E781DE-CBA9-4086-9586-57D2BE6F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BFDAF-05A4-4A3D-96DD-F2965E7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0A752-11A6-4F9C-9DDC-78E5FCF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C12B1-D5FB-4C46-AFD7-2B9E5AE4B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F5BB9F-821B-4D69-9AC3-895FDF932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031F-CAF6-4118-8EB6-37CB1F6E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02D4B-4741-4EC6-9294-8CAF66D2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E1EBDA-C4BE-4361-930B-02453DED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63342-E504-4124-BCD4-3C9DEDC8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650FA-8097-4C2C-8738-6EBF3E4A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E2601-2884-42A8-A4AF-12EFB1EE7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FDD708-F7F0-48F0-89EE-52B6376C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26D088-825C-49AC-8A36-AC357C04E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60C11B-62B0-4707-8961-07C69C06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AE2DE0-3CD3-4407-8C8F-8CED8585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772CF2-580E-4B7D-AEE4-A4720456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D406E-342A-4D09-992F-D50488FF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3AB73C-4C83-4469-B402-54161B1B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955E1-7712-4A0A-9187-44A9297C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5494DA-EF23-4C66-B357-1129D53D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4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6D7E48-374F-4977-AB9B-3A6D7DEE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20E392-DD08-4EE5-82C1-C4BC31CC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52FC0-31A3-4762-A3D6-3FF968EC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9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637CF-7568-49B5-9CAE-EBCBDCF7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60844-3906-41C8-8E90-B0E44C1A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2B53B0-2667-460E-A3D7-ECF44643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BBEE33-E88F-47FC-900A-62264B11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A35C3-CBED-41D4-A060-85270638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95B7A-C2A8-4E01-99E8-A0C457B4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38292-17C5-4C49-A375-7DB3CF0A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61818E-2C56-4FD5-830B-14505459F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05C49-93BB-452A-A7AC-050E67F0C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39B8-D199-416F-BD2E-419699EA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17CF8-57D5-45E2-9354-F40BA65A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182FC8-1B85-4493-8D0D-FE38789D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10D16-0C08-4E8D-9EAE-BFA8E99C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AC5DBF-3ACF-4F91-8F2F-CE60CC68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E63A7-06FA-4F6B-BCBD-48A49D9F4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2027-E372-4EA1-93B1-96D0E9729B22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AFE9-46EA-4E6E-8F2C-6CA80C10E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D019C-0EC0-4F2A-9760-9E407174D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2041717-9DA4-4DC4-AD6B-2A4FC0B13668}"/>
              </a:ext>
            </a:extLst>
          </p:cNvPr>
          <p:cNvSpPr/>
          <p:nvPr/>
        </p:nvSpPr>
        <p:spPr bwMode="auto">
          <a:xfrm>
            <a:off x="87313" y="6350"/>
            <a:ext cx="336550" cy="8763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k-KZ" noProof="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E235E6-E115-4E28-BE35-6CC36BAF9E37}"/>
              </a:ext>
            </a:extLst>
          </p:cNvPr>
          <p:cNvSpPr/>
          <p:nvPr/>
        </p:nvSpPr>
        <p:spPr>
          <a:xfrm>
            <a:off x="1496101" y="937428"/>
            <a:ext cx="2580004" cy="281376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/>
          </a:p>
        </p:txBody>
      </p:sp>
      <p:sp>
        <p:nvSpPr>
          <p:cNvPr id="3079" name="Прямоугольник 2">
            <a:extLst>
              <a:ext uri="{FF2B5EF4-FFF2-40B4-BE49-F238E27FC236}">
                <a16:creationId xmlns:a16="http://schemas.microsoft.com/office/drawing/2014/main" id="{3BC6EA40-AACB-4386-A859-4F17CA854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101" y="1511606"/>
            <a:ext cx="250666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Инвестордан жобаны инвестициялық жоба ретінде тану туралы өтініш беру.</a:t>
            </a:r>
          </a:p>
          <a:p>
            <a:pPr algn="ctr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ҚР Сыртқы істер министрінің 2021 жылғы 27 желтоқсандағы №11-1-4/590 бұйрығына сәйкес. </a:t>
            </a:r>
          </a:p>
          <a:p>
            <a:pPr algn="ctr"/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ЖАО кеңсесіне тапсырылады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0E87D1-5FC2-4272-9609-4992634C12B0}"/>
              </a:ext>
            </a:extLst>
          </p:cNvPr>
          <p:cNvSpPr/>
          <p:nvPr/>
        </p:nvSpPr>
        <p:spPr>
          <a:xfrm>
            <a:off x="4688198" y="926239"/>
            <a:ext cx="2774647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/>
          </a:p>
        </p:txBody>
      </p:sp>
      <p:sp>
        <p:nvSpPr>
          <p:cNvPr id="3081" name="Прямоугольник 22">
            <a:extLst>
              <a:ext uri="{FF2B5EF4-FFF2-40B4-BE49-F238E27FC236}">
                <a16:creationId xmlns:a16="http://schemas.microsoft.com/office/drawing/2014/main" id="{38D6572A-77BA-44C3-B032-2ACCED95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981" y="1723420"/>
            <a:ext cx="249267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Қажетті тізім бойынша толық құжаттар пакетін қарау.</a:t>
            </a:r>
          </a:p>
          <a:p>
            <a:pPr algn="ctr"/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2 жұмыс күні</a:t>
            </a:r>
          </a:p>
          <a:p>
            <a:pPr algn="ctr"/>
            <a:endParaRPr lang="kk-KZ" sz="1200" b="1" noProof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(ЖАО тарапынан)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0B2F7B9-C868-49E7-8A45-06F9368B2E5E}"/>
              </a:ext>
            </a:extLst>
          </p:cNvPr>
          <p:cNvSpPr/>
          <p:nvPr/>
        </p:nvSpPr>
        <p:spPr>
          <a:xfrm>
            <a:off x="7953638" y="934243"/>
            <a:ext cx="2548518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/>
          </a:p>
        </p:txBody>
      </p:sp>
      <p:sp>
        <p:nvSpPr>
          <p:cNvPr id="3083" name="Прямоугольник 24">
            <a:extLst>
              <a:ext uri="{FF2B5EF4-FFF2-40B4-BE49-F238E27FC236}">
                <a16:creationId xmlns:a16="http://schemas.microsoft.com/office/drawing/2014/main" id="{5E10FFD2-FE25-41C6-A6F7-5A06927C1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183" y="1522423"/>
            <a:ext cx="243343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Инвестициялық жоба ретінде тану бойынша өтінішті ҚР Сыртқы істер министрінің 2021 жылғы 27 желтоқсандағы №11-1-4/590 бұйрығына сәйкес қарау.</a:t>
            </a:r>
          </a:p>
          <a:p>
            <a:pPr algn="ctr" fontAlgn="base"/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3 жұмыс күні</a:t>
            </a:r>
          </a:p>
          <a:p>
            <a:pPr algn="ctr" fontAlgn="base"/>
            <a:endParaRPr lang="kk-KZ" sz="1200" b="1" noProof="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(ЖАО тарапынан)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ABA2EE8F-7CA0-45A0-B346-CAA937F650ED}"/>
              </a:ext>
            </a:extLst>
          </p:cNvPr>
          <p:cNvSpPr/>
          <p:nvPr/>
        </p:nvSpPr>
        <p:spPr>
          <a:xfrm>
            <a:off x="1478892" y="3957368"/>
            <a:ext cx="2606659" cy="283963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Жобаны ӨҮК-де қарау және шешім шығару.</a:t>
            </a:r>
          </a:p>
          <a:p>
            <a:pPr marL="11886" marR="4754" algn="ctr">
              <a:spcBef>
                <a:spcPts val="89"/>
              </a:spcBef>
            </a:pPr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жұмыс күні</a:t>
            </a:r>
          </a:p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(ЖАО тарапынан)</a:t>
            </a: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504AF1D-1B5B-4C8E-93E8-D7D69ADE1291}"/>
              </a:ext>
            </a:extLst>
          </p:cNvPr>
          <p:cNvSpPr/>
          <p:nvPr/>
        </p:nvSpPr>
        <p:spPr>
          <a:xfrm>
            <a:off x="2532426" y="109121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08078C6-6EC4-4BEA-8E10-D5756B187D6A}"/>
              </a:ext>
            </a:extLst>
          </p:cNvPr>
          <p:cNvSpPr/>
          <p:nvPr/>
        </p:nvSpPr>
        <p:spPr>
          <a:xfrm>
            <a:off x="5766603" y="1058327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Шеврон 30">
            <a:extLst>
              <a:ext uri="{FF2B5EF4-FFF2-40B4-BE49-F238E27FC236}">
                <a16:creationId xmlns:a16="http://schemas.microsoft.com/office/drawing/2014/main" id="{EC15CDE8-D37B-490D-98F0-0135AF16FAB5}"/>
              </a:ext>
            </a:extLst>
          </p:cNvPr>
          <p:cNvSpPr/>
          <p:nvPr/>
        </p:nvSpPr>
        <p:spPr>
          <a:xfrm>
            <a:off x="7590193" y="2121359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Шеврон 75">
            <a:extLst>
              <a:ext uri="{FF2B5EF4-FFF2-40B4-BE49-F238E27FC236}">
                <a16:creationId xmlns:a16="http://schemas.microsoft.com/office/drawing/2014/main" id="{805B00D7-D266-440B-8882-C9D7E09C0A43}"/>
              </a:ext>
            </a:extLst>
          </p:cNvPr>
          <p:cNvSpPr/>
          <p:nvPr/>
        </p:nvSpPr>
        <p:spPr>
          <a:xfrm>
            <a:off x="7727502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A604792-7211-4F74-946C-A04D9C7923DE}"/>
              </a:ext>
            </a:extLst>
          </p:cNvPr>
          <p:cNvSpPr/>
          <p:nvPr/>
        </p:nvSpPr>
        <p:spPr>
          <a:xfrm>
            <a:off x="4688198" y="3957368"/>
            <a:ext cx="2774647" cy="28437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14CDF0F-F43A-4671-AC4E-54B870BBC465}"/>
              </a:ext>
            </a:extLst>
          </p:cNvPr>
          <p:cNvSpPr/>
          <p:nvPr/>
        </p:nvSpPr>
        <p:spPr>
          <a:xfrm>
            <a:off x="5834355" y="4070645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Шеврон 30">
            <a:extLst>
              <a:ext uri="{FF2B5EF4-FFF2-40B4-BE49-F238E27FC236}">
                <a16:creationId xmlns:a16="http://schemas.microsoft.com/office/drawing/2014/main" id="{F65F21B6-DC60-4CD7-AF05-BEAF4A039FBD}"/>
              </a:ext>
            </a:extLst>
          </p:cNvPr>
          <p:cNvSpPr/>
          <p:nvPr/>
        </p:nvSpPr>
        <p:spPr>
          <a:xfrm>
            <a:off x="4235633" y="4878163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Шеврон 75">
            <a:extLst>
              <a:ext uri="{FF2B5EF4-FFF2-40B4-BE49-F238E27FC236}">
                <a16:creationId xmlns:a16="http://schemas.microsoft.com/office/drawing/2014/main" id="{6FCAA767-AFA6-4024-B39F-2D20E732DEC8}"/>
              </a:ext>
            </a:extLst>
          </p:cNvPr>
          <p:cNvSpPr/>
          <p:nvPr/>
        </p:nvSpPr>
        <p:spPr>
          <a:xfrm>
            <a:off x="4409284" y="4913616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ED5E892-9D59-45E8-8CE6-B36A38CD90A6}"/>
              </a:ext>
            </a:extLst>
          </p:cNvPr>
          <p:cNvSpPr/>
          <p:nvPr/>
        </p:nvSpPr>
        <p:spPr>
          <a:xfrm>
            <a:off x="7953638" y="3928360"/>
            <a:ext cx="2548026" cy="285466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7F16D1DA-D1E3-4F97-AFC4-1CF7122BACF9}"/>
              </a:ext>
            </a:extLst>
          </p:cNvPr>
          <p:cNvSpPr/>
          <p:nvPr/>
        </p:nvSpPr>
        <p:spPr>
          <a:xfrm>
            <a:off x="9003318" y="4059118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Шеврон 30">
            <a:extLst>
              <a:ext uri="{FF2B5EF4-FFF2-40B4-BE49-F238E27FC236}">
                <a16:creationId xmlns:a16="http://schemas.microsoft.com/office/drawing/2014/main" id="{866B2433-5A4A-46A4-AA8F-72A1AA336595}"/>
              </a:ext>
            </a:extLst>
          </p:cNvPr>
          <p:cNvSpPr/>
          <p:nvPr/>
        </p:nvSpPr>
        <p:spPr>
          <a:xfrm>
            <a:off x="7538919" y="4899165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Шеврон 75">
            <a:extLst>
              <a:ext uri="{FF2B5EF4-FFF2-40B4-BE49-F238E27FC236}">
                <a16:creationId xmlns:a16="http://schemas.microsoft.com/office/drawing/2014/main" id="{07307929-3E5E-41D5-8638-ED5FF9C892E9}"/>
              </a:ext>
            </a:extLst>
          </p:cNvPr>
          <p:cNvSpPr/>
          <p:nvPr/>
        </p:nvSpPr>
        <p:spPr>
          <a:xfrm>
            <a:off x="7690715" y="4921025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11" name="Прямоугольник 72">
            <a:extLst>
              <a:ext uri="{FF2B5EF4-FFF2-40B4-BE49-F238E27FC236}">
                <a16:creationId xmlns:a16="http://schemas.microsoft.com/office/drawing/2014/main" id="{C63FEF06-850B-4A58-B0D7-F353D88EA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8408" y="4724752"/>
            <a:ext cx="2251189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kk-KZ" sz="1200" b="1" noProof="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endParaRPr lang="kk-KZ" sz="1200" b="1" noProof="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r>
              <a:rPr lang="kk-KZ" sz="1100" noProof="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7DB57-AFC7-D698-1F1F-A05F07DE9ED6}"/>
              </a:ext>
            </a:extLst>
          </p:cNvPr>
          <p:cNvSpPr txBox="1"/>
          <p:nvPr/>
        </p:nvSpPr>
        <p:spPr>
          <a:xfrm>
            <a:off x="2571905" y="111079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D177EB-20E2-000E-DB99-484B57FC6FDC}"/>
              </a:ext>
            </a:extLst>
          </p:cNvPr>
          <p:cNvSpPr txBox="1"/>
          <p:nvPr/>
        </p:nvSpPr>
        <p:spPr>
          <a:xfrm>
            <a:off x="5806116" y="1076596"/>
            <a:ext cx="338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7" name="Шеврон 30">
            <a:extLst>
              <a:ext uri="{FF2B5EF4-FFF2-40B4-BE49-F238E27FC236}">
                <a16:creationId xmlns:a16="http://schemas.microsoft.com/office/drawing/2014/main" id="{9C710449-BDDF-1A08-589A-0BEB66E0485E}"/>
              </a:ext>
            </a:extLst>
          </p:cNvPr>
          <p:cNvSpPr/>
          <p:nvPr/>
        </p:nvSpPr>
        <p:spPr>
          <a:xfrm>
            <a:off x="4203232" y="2134886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Шеврон 75">
            <a:extLst>
              <a:ext uri="{FF2B5EF4-FFF2-40B4-BE49-F238E27FC236}">
                <a16:creationId xmlns:a16="http://schemas.microsoft.com/office/drawing/2014/main" id="{984629B6-4EFA-562E-9291-6C4BBF98438A}"/>
              </a:ext>
            </a:extLst>
          </p:cNvPr>
          <p:cNvSpPr/>
          <p:nvPr/>
        </p:nvSpPr>
        <p:spPr>
          <a:xfrm>
            <a:off x="4370791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630B46F-D1B1-FF0B-E3A6-37C1DCF9EC2B}"/>
              </a:ext>
            </a:extLst>
          </p:cNvPr>
          <p:cNvSpPr/>
          <p:nvPr/>
        </p:nvSpPr>
        <p:spPr>
          <a:xfrm>
            <a:off x="8927992" y="103434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CE0B7348-5D9A-A46A-42B9-6AA21B636E32}"/>
              </a:ext>
            </a:extLst>
          </p:cNvPr>
          <p:cNvGrpSpPr/>
          <p:nvPr/>
        </p:nvGrpSpPr>
        <p:grpSpPr>
          <a:xfrm>
            <a:off x="2482287" y="4083209"/>
            <a:ext cx="417512" cy="417512"/>
            <a:chOff x="10528073" y="1128816"/>
            <a:chExt cx="417512" cy="417512"/>
          </a:xfrm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242A0474-A1A5-12DC-A57A-B76AEBA176FA}"/>
                </a:ext>
              </a:extLst>
            </p:cNvPr>
            <p:cNvSpPr/>
            <p:nvPr/>
          </p:nvSpPr>
          <p:spPr>
            <a:xfrm>
              <a:off x="10528073" y="1128816"/>
              <a:ext cx="417512" cy="417512"/>
            </a:xfrm>
            <a:prstGeom prst="ellipse">
              <a:avLst/>
            </a:prstGeom>
            <a:noFill/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k-KZ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4276618-8100-B4CB-F220-BF6623C60BD3}"/>
                </a:ext>
              </a:extLst>
            </p:cNvPr>
            <p:cNvSpPr txBox="1"/>
            <p:nvPr/>
          </p:nvSpPr>
          <p:spPr>
            <a:xfrm>
              <a:off x="10567586" y="1137234"/>
              <a:ext cx="3384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k-KZ" b="1" noProof="0" dirty="0">
                  <a:solidFill>
                    <a:srgbClr val="002060"/>
                  </a:solidFill>
                  <a:latin typeface="Arial Black" panose="020B0A04020102020204" pitchFamily="34" charset="0"/>
                  <a:cs typeface="Tahoma" panose="020B0604030504040204" pitchFamily="34" charset="0"/>
                </a:rPr>
                <a:t>4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0A4D3A-047A-38A2-6350-D99675E043C2}"/>
              </a:ext>
            </a:extLst>
          </p:cNvPr>
          <p:cNvSpPr txBox="1"/>
          <p:nvPr/>
        </p:nvSpPr>
        <p:spPr>
          <a:xfrm>
            <a:off x="5886307" y="413061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B61D7E-ED04-C53E-A963-69E230B946A6}"/>
              </a:ext>
            </a:extLst>
          </p:cNvPr>
          <p:cNvSpPr txBox="1"/>
          <p:nvPr/>
        </p:nvSpPr>
        <p:spPr>
          <a:xfrm>
            <a:off x="9036990" y="40706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B672C-C173-881A-0C66-462D921BAA69}"/>
              </a:ext>
            </a:extLst>
          </p:cNvPr>
          <p:cNvSpPr txBox="1"/>
          <p:nvPr/>
        </p:nvSpPr>
        <p:spPr>
          <a:xfrm>
            <a:off x="8967471" y="10890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A0D348-78F6-685B-5B00-E91BB2A5C098}"/>
              </a:ext>
            </a:extLst>
          </p:cNvPr>
          <p:cNvSpPr txBox="1"/>
          <p:nvPr/>
        </p:nvSpPr>
        <p:spPr>
          <a:xfrm>
            <a:off x="8258540" y="4570863"/>
            <a:ext cx="193822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 жобаны іске асыру үшін жер учаскесіне жалдау құқығын ресімдеу және беру. </a:t>
            </a:r>
          </a:p>
          <a:p>
            <a:pPr algn="ctr"/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жұмыс күні</a:t>
            </a:r>
          </a:p>
          <a:p>
            <a:pPr algn="ctr"/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(ЖАО тарапынан)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2E5A75E-34F9-D8A6-AE84-1F43106B2FDF}"/>
              </a:ext>
            </a:extLst>
          </p:cNvPr>
          <p:cNvSpPr txBox="1"/>
          <p:nvPr/>
        </p:nvSpPr>
        <p:spPr>
          <a:xfrm>
            <a:off x="5141706" y="4680375"/>
            <a:ext cx="1893904" cy="1238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ӨҮК қорытындысы бойынша ресми хабарлама беру.</a:t>
            </a:r>
          </a:p>
          <a:p>
            <a:pPr marL="11886" marR="4754" algn="ctr">
              <a:spcBef>
                <a:spcPts val="89"/>
              </a:spcBef>
            </a:pPr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жұмыс күні</a:t>
            </a:r>
          </a:p>
          <a:p>
            <a:pPr marL="11886" marR="4754" algn="ctr">
              <a:spcBef>
                <a:spcPts val="89"/>
              </a:spcBef>
            </a:pP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(ЖАО тарапынан)</a:t>
            </a:r>
            <a:endParaRPr lang="kk-KZ" sz="1200" b="1" i="1" noProof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16CC18-9693-80C4-ED5C-583D5A3C1C7C}"/>
              </a:ext>
            </a:extLst>
          </p:cNvPr>
          <p:cNvSpPr/>
          <p:nvPr/>
        </p:nvSpPr>
        <p:spPr>
          <a:xfrm>
            <a:off x="423863" y="-3420"/>
            <a:ext cx="11782425" cy="877887"/>
          </a:xfrm>
          <a:prstGeom prst="rect">
            <a:avLst/>
          </a:prstGeom>
          <a:solidFill>
            <a:schemeClr val="accent1">
              <a:lumMod val="20000"/>
              <a:lumOff val="80000"/>
              <a:alpha val="6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14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Жобаны өңірлік үйлестіру кеңесінде (ӨҮК) инвестициялық жоба ретінде таныту арқылы Қазақстан Республикасы Жер кодексінің 48-бабы 1-тармағы 1-тармақшасына сәйкес ЖАО арқылы жер учаскелерін беру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10875</TotalTime>
  <Words>150</Words>
  <Application>Microsoft Office PowerPoint</Application>
  <PresentationFormat>Широкоэкранный</PresentationFormat>
  <Paragraphs>37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Инвестиции в сферу образования</dc:title>
  <dc:creator>User</dc:creator>
  <cp:lastModifiedBy>Альбек Аронов</cp:lastModifiedBy>
  <cp:revision>22</cp:revision>
  <cp:lastPrinted>2022-01-19T10:46:59Z</cp:lastPrinted>
  <dcterms:created xsi:type="dcterms:W3CDTF">2022-01-17T04:02:36Z</dcterms:created>
  <dcterms:modified xsi:type="dcterms:W3CDTF">2025-05-21T04:16:19Z</dcterms:modified>
</cp:coreProperties>
</file>