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21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21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AC8EAFFA-164D-403A-8A9A-79048DB48670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821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69F568C-5BC8-4303-BADC-3E3F3D542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4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6408CFE3-4F23-47F2-8BB5-11F611A6F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13443503-4651-4790-98A0-1901A3AC4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FC47DF1-3A5C-4A16-87A3-3DF4F4222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F5B209F-F260-41BD-BF6D-9FA278A56D96}" type="slidenum">
              <a:rPr lang="ru-RU" altLang="ru-RU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0BA87-1293-4C8E-A149-B5415F3B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6E717-C915-4FE3-99DA-D4DE4706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AF85-89CC-4728-AE46-54430E4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A8EFEF-DC51-47F7-82F0-0193C7F6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770243-25D8-4D14-87E8-A584B66E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505DE-F97A-412E-96DC-970B70DC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93F69F-8505-4B7B-BDDB-E858938D9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FBD45-A1B3-41A1-ACCF-9805264C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A27A52-5E18-4EC4-8B6F-9C3C1CB4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876A5-5E94-4FE7-9F3B-7CD73A1E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8BF158-F621-44DF-9E70-3AFB69986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C693FD-B0FB-4AC7-AD1A-10C331C3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3DCAC-8D9C-415C-99FD-822D3899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461E6-7C6D-4E09-B0DD-3FBF425B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B5CDF-BEB3-4FA2-8619-80A47E1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AD78B-B9AE-4710-BC22-C7D7AB77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D7D30-0BBC-4E32-9CA0-A951815C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72EEFE-9C12-40AC-884A-BB70FC93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211C6F-94BE-41E1-A2DC-85EF776C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C82F3-BC0F-4BC2-94E3-CF1E893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91828-0C19-4E83-B53D-2C9CE069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0644C8-751E-4B2E-A8CB-74F8BA7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9E20F-2074-4CDC-BED6-32FA8DC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E781DE-CBA9-4086-9586-57D2BE6F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BFDAF-05A4-4A3D-96DD-F2965E7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0A752-11A6-4F9C-9DDC-78E5FCF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C12B1-D5FB-4C46-AFD7-2B9E5AE4B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F5BB9F-821B-4D69-9AC3-895FDF932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031F-CAF6-4118-8EB6-37CB1F6E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02D4B-4741-4EC6-9294-8CAF66D2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E1EBDA-C4BE-4361-930B-02453DED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63342-E504-4124-BCD4-3C9DEDC8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650FA-8097-4C2C-8738-6EBF3E4A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E2601-2884-42A8-A4AF-12EFB1EE7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FDD708-F7F0-48F0-89EE-52B6376C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26D088-825C-49AC-8A36-AC357C04E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60C11B-62B0-4707-8961-07C69C06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AE2DE0-3CD3-4407-8C8F-8CED8585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772CF2-580E-4B7D-AEE4-A4720456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D406E-342A-4D09-992F-D50488FF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3AB73C-4C83-4469-B402-54161B1B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955E1-7712-4A0A-9187-44A9297C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5494DA-EF23-4C66-B357-1129D53D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4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6D7E48-374F-4977-AB9B-3A6D7DEE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20E392-DD08-4EE5-82C1-C4BC31CC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52FC0-31A3-4762-A3D6-3FF968EC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9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637CF-7568-49B5-9CAE-EBCBDCF7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60844-3906-41C8-8E90-B0E44C1A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2B53B0-2667-460E-A3D7-ECF44643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BBEE33-E88F-47FC-900A-62264B11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A35C3-CBED-41D4-A060-85270638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95B7A-C2A8-4E01-99E8-A0C457B4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38292-17C5-4C49-A375-7DB3CF0A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61818E-2C56-4FD5-830B-14505459F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05C49-93BB-452A-A7AC-050E67F0C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39B8-D199-416F-BD2E-419699EA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17CF8-57D5-45E2-9354-F40BA65A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182FC8-1B85-4493-8D0D-FE38789D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10D16-0C08-4E8D-9EAE-BFA8E99C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AC5DBF-3ACF-4F91-8F2F-CE60CC68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E63A7-06FA-4F6B-BCBD-48A49D9F4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2027-E372-4EA1-93B1-96D0E9729B22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AFE9-46EA-4E6E-8F2C-6CA80C10E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D019C-0EC0-4F2A-9760-9E407174D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id="{8383BD03-6F70-4B72-87CA-09E0ABCB5761}"/>
              </a:ext>
            </a:extLst>
          </p:cNvPr>
          <p:cNvSpPr/>
          <p:nvPr/>
        </p:nvSpPr>
        <p:spPr>
          <a:xfrm>
            <a:off x="386258" y="-13119"/>
            <a:ext cx="11805742" cy="906456"/>
          </a:xfrm>
          <a:prstGeom prst="rect">
            <a:avLst/>
          </a:prstGeom>
          <a:solidFill>
            <a:schemeClr val="accent1">
              <a:lumMod val="20000"/>
              <a:lumOff val="80000"/>
              <a:alpha val="6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Предоставление земельных участков для реализации инвестиционных и инновационных проектов через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«СПК «AQJAIYQ» в соответствии с подпунктом 18 пункта 1 статьи 48 Земельного кодекса РК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2041717-9DA4-4DC4-AD6B-2A4FC0B13668}"/>
              </a:ext>
            </a:extLst>
          </p:cNvPr>
          <p:cNvSpPr/>
          <p:nvPr/>
        </p:nvSpPr>
        <p:spPr bwMode="auto">
          <a:xfrm>
            <a:off x="0" y="-247"/>
            <a:ext cx="423863" cy="8763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E235E6-E115-4E28-BE35-6CC36BAF9E37}"/>
              </a:ext>
            </a:extLst>
          </p:cNvPr>
          <p:cNvSpPr/>
          <p:nvPr/>
        </p:nvSpPr>
        <p:spPr>
          <a:xfrm>
            <a:off x="134917" y="1242469"/>
            <a:ext cx="2345605" cy="262036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79" name="Прямоугольник 2">
            <a:extLst>
              <a:ext uri="{FF2B5EF4-FFF2-40B4-BE49-F238E27FC236}">
                <a16:creationId xmlns:a16="http://schemas.microsoft.com/office/drawing/2014/main" id="{3BC6EA40-AACB-4386-A859-4F17CA854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22" y="1780893"/>
            <a:ext cx="250666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Заявление от потенциального инвестора о предоставлении земельного участка для реализации проекта (</a:t>
            </a:r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проверка на полноту предоставленного пакета документов</a:t>
            </a:r>
            <a:r>
              <a:rPr lang="ru-RU" alt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).</a:t>
            </a: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 2 рабочих дня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0E87D1-5FC2-4272-9609-4992634C12B0}"/>
              </a:ext>
            </a:extLst>
          </p:cNvPr>
          <p:cNvSpPr/>
          <p:nvPr/>
        </p:nvSpPr>
        <p:spPr>
          <a:xfrm>
            <a:off x="3152997" y="1203188"/>
            <a:ext cx="2768281" cy="262311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1" name="Прямоугольник 22">
            <a:extLst>
              <a:ext uri="{FF2B5EF4-FFF2-40B4-BE49-F238E27FC236}">
                <a16:creationId xmlns:a16="http://schemas.microsoft.com/office/drawing/2014/main" id="{38D6572A-77BA-44C3-B032-2ACCED95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5443" y="1702646"/>
            <a:ext cx="267850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ru-RU" sz="12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Рассмотрение заявления СПК (сбор отраслевых заключений, вынесение проекта на рассмотрение заседания Правления).</a:t>
            </a:r>
          </a:p>
          <a:p>
            <a:pPr algn="ctr"/>
            <a:r>
              <a:rPr lang="ru-RU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5-7 рабочих дней</a:t>
            </a:r>
          </a:p>
          <a:p>
            <a:pPr algn="ctr"/>
            <a:r>
              <a:rPr lang="ru-RU" altLang="ru-RU" sz="1200" b="1" i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(СПК)</a:t>
            </a:r>
            <a:endParaRPr lang="en-US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Согласно </a:t>
            </a:r>
            <a:r>
              <a:rPr lang="ru-RU" sz="800" b="0" i="1" dirty="0" err="1">
                <a:solidFill>
                  <a:srgbClr val="002060"/>
                </a:solidFill>
                <a:effectLst/>
                <a:latin typeface="Arial-ItalicMT"/>
              </a:rPr>
              <a:t>пп</a:t>
            </a: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. 18 п.1 ст. 48 Земельного</a:t>
            </a:r>
            <a:b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Кодекса РК, земельные участки</a:t>
            </a:r>
            <a:b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находящиеся в гос. собственности</a:t>
            </a:r>
            <a:b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предоставляются вне аукциона СПК для</a:t>
            </a:r>
            <a:b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реализации инвестиционных и</a:t>
            </a:r>
            <a:b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800" b="0" i="1" dirty="0">
                <a:solidFill>
                  <a:srgbClr val="002060"/>
                </a:solidFill>
                <a:effectLst/>
                <a:latin typeface="Arial-ItalicMT"/>
              </a:rPr>
              <a:t>инновационных проектов</a:t>
            </a:r>
            <a:r>
              <a:rPr lang="ru-RU" sz="800" dirty="0"/>
              <a:t> </a:t>
            </a:r>
            <a:br>
              <a:rPr lang="ru-RU" sz="1200" dirty="0"/>
            </a:br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0B2F7B9-C868-49E7-8A45-06F9368B2E5E}"/>
              </a:ext>
            </a:extLst>
          </p:cNvPr>
          <p:cNvSpPr/>
          <p:nvPr/>
        </p:nvSpPr>
        <p:spPr>
          <a:xfrm>
            <a:off x="6414346" y="1181540"/>
            <a:ext cx="5489947" cy="264241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3" name="Прямоугольник 24">
            <a:extLst>
              <a:ext uri="{FF2B5EF4-FFF2-40B4-BE49-F238E27FC236}">
                <a16:creationId xmlns:a16="http://schemas.microsoft.com/office/drawing/2014/main" id="{5E10FFD2-FE25-41C6-A6F7-5A06927C1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784" y="1672730"/>
            <a:ext cx="52925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При положительном решении Правления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АО «СПК «Aqjaiyq» направляет заявление в МИО для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реализации инвестиционных и инновационных проектов.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endParaRPr lang="en-US" sz="1200" b="1" i="0" dirty="0">
              <a:solidFill>
                <a:srgbClr val="002060"/>
              </a:solidFill>
              <a:effectLst/>
              <a:latin typeface="Arial Black" panose="020B0A04020102020204" pitchFamily="34" charset="0"/>
            </a:endParaRPr>
          </a:p>
          <a:p>
            <a:pPr algn="ctr"/>
            <a:r>
              <a:rPr lang="ru-RU" sz="1200" b="1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2 рабочих дня</a:t>
            </a:r>
            <a:endParaRPr lang="en-US" sz="1200" b="1" i="0" dirty="0">
              <a:solidFill>
                <a:srgbClr val="FF0000"/>
              </a:solidFill>
              <a:effectLst/>
              <a:latin typeface="Arial Black" panose="020B0A04020102020204" pitchFamily="34" charset="0"/>
            </a:endParaRPr>
          </a:p>
          <a:p>
            <a:pPr algn="ctr"/>
            <a:br>
              <a:rPr lang="ru-RU" sz="1200" b="0" i="0" dirty="0">
                <a:solidFill>
                  <a:srgbClr val="FF0000"/>
                </a:solidFill>
                <a:effectLst/>
                <a:latin typeface="Arial-Black"/>
              </a:rPr>
            </a:br>
            <a: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  <a:t>(в соответствии с приказом Министра сельского хозяйства РК №301 от</a:t>
            </a:r>
            <a:b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  <a:t>1 октября 2020 года – правило по оказанию государственной услуги</a:t>
            </a:r>
            <a:b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  <a:t>«Приобретение прав на земельные участки, которые находятся в</a:t>
            </a:r>
            <a:b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</a:br>
            <a:r>
              <a:rPr lang="ru-RU" sz="1000" b="0" i="1" dirty="0">
                <a:solidFill>
                  <a:srgbClr val="002060"/>
                </a:solidFill>
                <a:effectLst/>
                <a:latin typeface="Arial-ItalicMT"/>
              </a:rPr>
              <a:t>государственной собственности, не требующее проведения торгов (аукционов)»)</a:t>
            </a:r>
            <a:r>
              <a:rPr lang="ru-RU" sz="1000" dirty="0"/>
              <a:t> </a:t>
            </a:r>
            <a:br>
              <a:rPr lang="ru-RU" sz="1000" dirty="0"/>
            </a:br>
            <a:endParaRPr lang="ru-RU" altLang="ru-RU" sz="10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/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3085" name="Прямоугольник 26">
            <a:extLst>
              <a:ext uri="{FF2B5EF4-FFF2-40B4-BE49-F238E27FC236}">
                <a16:creationId xmlns:a16="http://schemas.microsoft.com/office/drawing/2014/main" id="{E1D2BAB1-E5AA-4399-A228-80335092F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859" y="4547036"/>
            <a:ext cx="25034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Оформление МИО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земельного участка в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аренду для СПК</a:t>
            </a:r>
            <a:endParaRPr lang="en-US" sz="1200" b="0" i="0" dirty="0">
              <a:solidFill>
                <a:srgbClr val="002060"/>
              </a:solidFill>
              <a:effectLst/>
              <a:latin typeface="Arial Black" panose="020B0A04020102020204" pitchFamily="34" charset="0"/>
            </a:endParaRPr>
          </a:p>
          <a:p>
            <a:pPr algn="ctr"/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30 рабочих дней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br>
              <a:rPr lang="ru-RU" sz="1200" dirty="0">
                <a:latin typeface="Arial Black" panose="020B0A04020102020204" pitchFamily="34" charset="0"/>
              </a:rPr>
            </a:br>
            <a:endParaRPr lang="ru-RU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504AF1D-1B5B-4C8E-93E8-D7D69ADE1291}"/>
              </a:ext>
            </a:extLst>
          </p:cNvPr>
          <p:cNvSpPr/>
          <p:nvPr/>
        </p:nvSpPr>
        <p:spPr>
          <a:xfrm>
            <a:off x="1051584" y="1305342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08078C6-6EC4-4BEA-8E10-D5756B187D6A}"/>
              </a:ext>
            </a:extLst>
          </p:cNvPr>
          <p:cNvSpPr/>
          <p:nvPr/>
        </p:nvSpPr>
        <p:spPr>
          <a:xfrm>
            <a:off x="4358259" y="1295046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Шеврон 30">
            <a:extLst>
              <a:ext uri="{FF2B5EF4-FFF2-40B4-BE49-F238E27FC236}">
                <a16:creationId xmlns:a16="http://schemas.microsoft.com/office/drawing/2014/main" id="{EC15CDE8-D37B-490D-98F0-0135AF16FAB5}"/>
              </a:ext>
            </a:extLst>
          </p:cNvPr>
          <p:cNvSpPr/>
          <p:nvPr/>
        </p:nvSpPr>
        <p:spPr>
          <a:xfrm>
            <a:off x="6003243" y="2184607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Шеврон 75">
            <a:extLst>
              <a:ext uri="{FF2B5EF4-FFF2-40B4-BE49-F238E27FC236}">
                <a16:creationId xmlns:a16="http://schemas.microsoft.com/office/drawing/2014/main" id="{805B00D7-D266-440B-8882-C9D7E09C0A43}"/>
              </a:ext>
            </a:extLst>
          </p:cNvPr>
          <p:cNvSpPr/>
          <p:nvPr/>
        </p:nvSpPr>
        <p:spPr>
          <a:xfrm>
            <a:off x="6145709" y="2205245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A604792-7211-4F74-946C-A04D9C7923DE}"/>
              </a:ext>
            </a:extLst>
          </p:cNvPr>
          <p:cNvSpPr/>
          <p:nvPr/>
        </p:nvSpPr>
        <p:spPr>
          <a:xfrm>
            <a:off x="6148115" y="4001400"/>
            <a:ext cx="2210464" cy="27706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2" name="Шеврон 30">
            <a:extLst>
              <a:ext uri="{FF2B5EF4-FFF2-40B4-BE49-F238E27FC236}">
                <a16:creationId xmlns:a16="http://schemas.microsoft.com/office/drawing/2014/main" id="{7BC11EAC-DFC2-4CFB-8954-C90928C5534E}"/>
              </a:ext>
            </a:extLst>
          </p:cNvPr>
          <p:cNvSpPr/>
          <p:nvPr/>
        </p:nvSpPr>
        <p:spPr>
          <a:xfrm>
            <a:off x="3531775" y="4986960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Шеврон 75">
            <a:extLst>
              <a:ext uri="{FF2B5EF4-FFF2-40B4-BE49-F238E27FC236}">
                <a16:creationId xmlns:a16="http://schemas.microsoft.com/office/drawing/2014/main" id="{271BBF16-4A29-4AE7-BB41-F0E6F8BC6A86}"/>
              </a:ext>
            </a:extLst>
          </p:cNvPr>
          <p:cNvSpPr/>
          <p:nvPr/>
        </p:nvSpPr>
        <p:spPr>
          <a:xfrm>
            <a:off x="3665479" y="5008392"/>
            <a:ext cx="131762" cy="184150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BEE6EE94-EFFF-4DB9-B202-8283751714B0}"/>
              </a:ext>
            </a:extLst>
          </p:cNvPr>
          <p:cNvSpPr/>
          <p:nvPr/>
        </p:nvSpPr>
        <p:spPr>
          <a:xfrm>
            <a:off x="1248248" y="4010970"/>
            <a:ext cx="2217500" cy="274906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14CDF0F-F43A-4671-AC4E-54B870BBC465}"/>
              </a:ext>
            </a:extLst>
          </p:cNvPr>
          <p:cNvSpPr/>
          <p:nvPr/>
        </p:nvSpPr>
        <p:spPr>
          <a:xfrm>
            <a:off x="6975728" y="4054806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Шеврон 30">
            <a:extLst>
              <a:ext uri="{FF2B5EF4-FFF2-40B4-BE49-F238E27FC236}">
                <a16:creationId xmlns:a16="http://schemas.microsoft.com/office/drawing/2014/main" id="{F65F21B6-DC60-4CD7-AF05-BEAF4A039FBD}"/>
              </a:ext>
            </a:extLst>
          </p:cNvPr>
          <p:cNvSpPr/>
          <p:nvPr/>
        </p:nvSpPr>
        <p:spPr>
          <a:xfrm>
            <a:off x="5794703" y="4965530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Шеврон 75">
            <a:extLst>
              <a:ext uri="{FF2B5EF4-FFF2-40B4-BE49-F238E27FC236}">
                <a16:creationId xmlns:a16="http://schemas.microsoft.com/office/drawing/2014/main" id="{6FCAA767-AFA6-4024-B39F-2D20E732DEC8}"/>
              </a:ext>
            </a:extLst>
          </p:cNvPr>
          <p:cNvSpPr/>
          <p:nvPr/>
        </p:nvSpPr>
        <p:spPr>
          <a:xfrm>
            <a:off x="5917652" y="4986960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E74414F3-5527-4EF7-A1C4-669F37D40C32}"/>
              </a:ext>
            </a:extLst>
          </p:cNvPr>
          <p:cNvSpPr/>
          <p:nvPr/>
        </p:nvSpPr>
        <p:spPr>
          <a:xfrm>
            <a:off x="3865459" y="4001400"/>
            <a:ext cx="1870909" cy="27706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ED5E892-9D59-45E8-8CE6-B36A38CD90A6}"/>
              </a:ext>
            </a:extLst>
          </p:cNvPr>
          <p:cNvSpPr/>
          <p:nvPr/>
        </p:nvSpPr>
        <p:spPr>
          <a:xfrm>
            <a:off x="8729662" y="4013957"/>
            <a:ext cx="2204166" cy="274607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7F16D1DA-D1E3-4F97-AFC4-1CF7122BACF9}"/>
              </a:ext>
            </a:extLst>
          </p:cNvPr>
          <p:cNvSpPr/>
          <p:nvPr/>
        </p:nvSpPr>
        <p:spPr>
          <a:xfrm>
            <a:off x="9498956" y="4099893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Шеврон 30">
            <a:extLst>
              <a:ext uri="{FF2B5EF4-FFF2-40B4-BE49-F238E27FC236}">
                <a16:creationId xmlns:a16="http://schemas.microsoft.com/office/drawing/2014/main" id="{866B2433-5A4A-46A4-AA8F-72A1AA336595}"/>
              </a:ext>
            </a:extLst>
          </p:cNvPr>
          <p:cNvSpPr/>
          <p:nvPr/>
        </p:nvSpPr>
        <p:spPr>
          <a:xfrm>
            <a:off x="8409280" y="4965528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Шеврон 75">
            <a:extLst>
              <a:ext uri="{FF2B5EF4-FFF2-40B4-BE49-F238E27FC236}">
                <a16:creationId xmlns:a16="http://schemas.microsoft.com/office/drawing/2014/main" id="{07307929-3E5E-41D5-8638-ED5FF9C892E9}"/>
              </a:ext>
            </a:extLst>
          </p:cNvPr>
          <p:cNvSpPr/>
          <p:nvPr/>
        </p:nvSpPr>
        <p:spPr>
          <a:xfrm>
            <a:off x="8528682" y="4986958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09" name="Прямоугольник 70">
            <a:extLst>
              <a:ext uri="{FF2B5EF4-FFF2-40B4-BE49-F238E27FC236}">
                <a16:creationId xmlns:a16="http://schemas.microsoft.com/office/drawing/2014/main" id="{6B5F473B-CC3A-4423-9F1E-6E5FA8AEB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7641" y="4678270"/>
            <a:ext cx="197715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Заключение Договора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о совместной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деятельности между</a:t>
            </a:r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СПК и Инвестором</a:t>
            </a:r>
            <a:endParaRPr lang="en-US" sz="1200" b="1" i="0" dirty="0">
              <a:solidFill>
                <a:srgbClr val="002060"/>
              </a:solidFill>
              <a:effectLst/>
              <a:latin typeface="Arial Black" panose="020B0A04020102020204" pitchFamily="34" charset="0"/>
            </a:endParaRPr>
          </a:p>
          <a:p>
            <a:pPr algn="ctr"/>
            <a:br>
              <a:rPr lang="ru-RU" sz="1200" b="1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1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3-7 рабочих дня</a:t>
            </a:r>
            <a:r>
              <a:rPr lang="ru-RU" sz="1200" b="1" dirty="0">
                <a:latin typeface="Arial Black" panose="020B0A04020102020204" pitchFamily="34" charset="0"/>
              </a:rPr>
              <a:t> </a:t>
            </a:r>
            <a:br>
              <a:rPr lang="ru-RU" sz="1200" b="1" dirty="0">
                <a:latin typeface="Arial Black" panose="020B0A04020102020204" pitchFamily="34" charset="0"/>
              </a:rPr>
            </a:br>
            <a:endParaRPr lang="ru-RU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3111" name="Прямоугольник 72">
            <a:extLst>
              <a:ext uri="{FF2B5EF4-FFF2-40B4-BE49-F238E27FC236}">
                <a16:creationId xmlns:a16="http://schemas.microsoft.com/office/drawing/2014/main" id="{C63FEF06-850B-4A58-B0D7-F353D88EA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326" y="4767675"/>
            <a:ext cx="225118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Выход СПК из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проекта перед вводом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в эксплуатацию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объекта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строительства путем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передачи права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аренды на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земельный участок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30 рабочих дней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br>
              <a:rPr lang="ru-RU" sz="1200" dirty="0">
                <a:latin typeface="Arial Black" panose="020B0A04020102020204" pitchFamily="34" charset="0"/>
              </a:rPr>
            </a:br>
            <a:endParaRPr lang="ru-RU" altLang="ru-RU" sz="1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038D9E-0DFB-B42B-EE0A-E4D985A0A91E}"/>
              </a:ext>
            </a:extLst>
          </p:cNvPr>
          <p:cNvSpPr txBox="1"/>
          <p:nvPr/>
        </p:nvSpPr>
        <p:spPr>
          <a:xfrm>
            <a:off x="5985811" y="4818024"/>
            <a:ext cx="2473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Строительство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объекта в рамках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инвестиционного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  <a:t>проекта</a:t>
            </a:r>
            <a:br>
              <a:rPr lang="ru-RU" sz="1200" b="0" i="0" dirty="0">
                <a:solidFill>
                  <a:srgbClr val="00206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Согласно</a:t>
            </a:r>
            <a:b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заявленному</a:t>
            </a:r>
            <a:b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</a:br>
            <a:r>
              <a:rPr lang="ru-RU" sz="1200" b="0" i="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графику</a:t>
            </a:r>
            <a:r>
              <a:rPr lang="ru-RU" sz="1200" dirty="0">
                <a:latin typeface="Arial Black" panose="020B0A04020102020204" pitchFamily="34" charset="0"/>
              </a:rPr>
              <a:t> </a:t>
            </a:r>
            <a:br>
              <a:rPr lang="ru-RU" sz="1200" dirty="0">
                <a:latin typeface="Arial Black" panose="020B0A04020102020204" pitchFamily="34" charset="0"/>
              </a:rPr>
            </a:br>
            <a:endParaRPr lang="ru-RU" sz="1200" dirty="0"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7DB57-AFC7-D698-1F1F-A05F07DE9ED6}"/>
              </a:ext>
            </a:extLst>
          </p:cNvPr>
          <p:cNvSpPr txBox="1"/>
          <p:nvPr/>
        </p:nvSpPr>
        <p:spPr>
          <a:xfrm>
            <a:off x="1100859" y="133430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1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D177EB-20E2-000E-DB99-484B57FC6FDC}"/>
              </a:ext>
            </a:extLst>
          </p:cNvPr>
          <p:cNvSpPr txBox="1"/>
          <p:nvPr/>
        </p:nvSpPr>
        <p:spPr>
          <a:xfrm>
            <a:off x="4404964" y="1329432"/>
            <a:ext cx="338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2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Шеврон 30">
            <a:extLst>
              <a:ext uri="{FF2B5EF4-FFF2-40B4-BE49-F238E27FC236}">
                <a16:creationId xmlns:a16="http://schemas.microsoft.com/office/drawing/2014/main" id="{9C710449-BDDF-1A08-589A-0BEB66E0485E}"/>
              </a:ext>
            </a:extLst>
          </p:cNvPr>
          <p:cNvSpPr/>
          <p:nvPr/>
        </p:nvSpPr>
        <p:spPr>
          <a:xfrm>
            <a:off x="2670097" y="2205245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Шеврон 75">
            <a:extLst>
              <a:ext uri="{FF2B5EF4-FFF2-40B4-BE49-F238E27FC236}">
                <a16:creationId xmlns:a16="http://schemas.microsoft.com/office/drawing/2014/main" id="{984629B6-4EFA-562E-9291-6C4BBF98438A}"/>
              </a:ext>
            </a:extLst>
          </p:cNvPr>
          <p:cNvSpPr/>
          <p:nvPr/>
        </p:nvSpPr>
        <p:spPr>
          <a:xfrm>
            <a:off x="2837656" y="2225883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630B46F-D1B1-FF0B-E3A6-37C1DCF9EC2B}"/>
              </a:ext>
            </a:extLst>
          </p:cNvPr>
          <p:cNvSpPr/>
          <p:nvPr/>
        </p:nvSpPr>
        <p:spPr>
          <a:xfrm>
            <a:off x="8951601" y="1220423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1AFD68-E7E4-D00C-FC23-AB8CD492175B}"/>
              </a:ext>
            </a:extLst>
          </p:cNvPr>
          <p:cNvSpPr txBox="1"/>
          <p:nvPr/>
        </p:nvSpPr>
        <p:spPr>
          <a:xfrm>
            <a:off x="2135235" y="410456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A224F02D-05C7-41F8-F395-780711E51B73}"/>
              </a:ext>
            </a:extLst>
          </p:cNvPr>
          <p:cNvSpPr/>
          <p:nvPr/>
        </p:nvSpPr>
        <p:spPr>
          <a:xfrm>
            <a:off x="2107668" y="4084870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89F1C52-2B7C-479F-D41F-CB33D3A8A481}"/>
              </a:ext>
            </a:extLst>
          </p:cNvPr>
          <p:cNvGrpSpPr/>
          <p:nvPr/>
        </p:nvGrpSpPr>
        <p:grpSpPr>
          <a:xfrm>
            <a:off x="4608253" y="4101481"/>
            <a:ext cx="415925" cy="415925"/>
            <a:chOff x="3493195" y="4087248"/>
            <a:chExt cx="415925" cy="415925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6630FDA9-A4DE-45E2-AEBD-67DB4B5910DD}"/>
                </a:ext>
              </a:extLst>
            </p:cNvPr>
            <p:cNvSpPr/>
            <p:nvPr/>
          </p:nvSpPr>
          <p:spPr>
            <a:xfrm>
              <a:off x="3493195" y="4087248"/>
              <a:ext cx="415925" cy="415925"/>
            </a:xfrm>
            <a:prstGeom prst="ellipse">
              <a:avLst/>
            </a:prstGeom>
            <a:noFill/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F3CDAE-291A-A120-6F32-F51FDDF7DFE1}"/>
                </a:ext>
              </a:extLst>
            </p:cNvPr>
            <p:cNvSpPr txBox="1"/>
            <p:nvPr/>
          </p:nvSpPr>
          <p:spPr>
            <a:xfrm>
              <a:off x="3531880" y="4106476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rgbClr val="002060"/>
                  </a:solidFill>
                  <a:latin typeface="Arial Black" panose="020B0A04020102020204" pitchFamily="34" charset="0"/>
                  <a:cs typeface="Tahoma" panose="020B0604030504040204" pitchFamily="34" charset="0"/>
                </a:rPr>
                <a:t>5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0A4D3A-047A-38A2-6350-D99675E043C2}"/>
              </a:ext>
            </a:extLst>
          </p:cNvPr>
          <p:cNvSpPr txBox="1"/>
          <p:nvPr/>
        </p:nvSpPr>
        <p:spPr>
          <a:xfrm>
            <a:off x="7014413" y="408511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B61D7E-ED04-C53E-A963-69E230B946A6}"/>
              </a:ext>
            </a:extLst>
          </p:cNvPr>
          <p:cNvSpPr txBox="1"/>
          <p:nvPr/>
        </p:nvSpPr>
        <p:spPr>
          <a:xfrm>
            <a:off x="9554332" y="414807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B672C-C173-881A-0C66-462D921BAA69}"/>
              </a:ext>
            </a:extLst>
          </p:cNvPr>
          <p:cNvSpPr txBox="1"/>
          <p:nvPr/>
        </p:nvSpPr>
        <p:spPr>
          <a:xfrm>
            <a:off x="8990042" y="124246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3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10995</TotalTime>
  <Words>268</Words>
  <Application>Microsoft Office PowerPoint</Application>
  <PresentationFormat>Широкоэкранный</PresentationFormat>
  <Paragraphs>26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Arial Black</vt:lpstr>
      <vt:lpstr>Arial-Black</vt:lpstr>
      <vt:lpstr>Arial-ItalicMT</vt:lpstr>
      <vt:lpstr>Calibri</vt:lpstr>
      <vt:lpstr>Calibri Light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Инвестиции в сферу образования</dc:title>
  <dc:creator>User</dc:creator>
  <cp:lastModifiedBy>Альбек Аронов</cp:lastModifiedBy>
  <cp:revision>26</cp:revision>
  <cp:lastPrinted>2025-03-27T13:15:04Z</cp:lastPrinted>
  <dcterms:created xsi:type="dcterms:W3CDTF">2022-01-17T04:02:36Z</dcterms:created>
  <dcterms:modified xsi:type="dcterms:W3CDTF">2025-11-07T13:23:03Z</dcterms:modified>
</cp:coreProperties>
</file>