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12" r:id="rId2"/>
  </p:sldIdLst>
  <p:sldSz cx="12192000" cy="6858000"/>
  <p:notesSz cx="6797675" cy="9929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56" autoAdjust="0"/>
    <p:restoredTop sz="94660"/>
  </p:normalViewPr>
  <p:slideViewPr>
    <p:cSldViewPr snapToGrid="0">
      <p:cViewPr varScale="1">
        <p:scale>
          <a:sx n="63" d="100"/>
          <a:sy n="63" d="100"/>
        </p:scale>
        <p:origin x="78" y="708"/>
      </p:cViewPr>
      <p:guideLst/>
    </p:cSldViewPr>
  </p:slideViewPr>
  <p:notesTextViewPr>
    <p:cViewPr>
      <p:scale>
        <a:sx n="1" d="1"/>
        <a:sy n="1" d="1"/>
      </p:scale>
      <p:origin x="0" y="0"/>
    </p:cViewPr>
  </p:notesTextViewPr>
  <p:sorterViewPr>
    <p:cViewPr>
      <p:scale>
        <a:sx n="100" d="100"/>
        <a:sy n="100" d="100"/>
      </p:scale>
      <p:origin x="0" y="-30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45659" cy="498215"/>
          </a:xfrm>
          <a:prstGeom prst="rect">
            <a:avLst/>
          </a:prstGeom>
        </p:spPr>
        <p:txBody>
          <a:bodyPr vert="horz" lIns="91330" tIns="45665" rIns="91330" bIns="45665" rtlCol="0"/>
          <a:lstStyle>
            <a:lvl1pPr algn="l">
              <a:defRPr sz="1200"/>
            </a:lvl1pPr>
          </a:lstStyle>
          <a:p>
            <a:endParaRPr lang="ru-RU"/>
          </a:p>
        </p:txBody>
      </p:sp>
      <p:sp>
        <p:nvSpPr>
          <p:cNvPr id="3" name="Дата 2"/>
          <p:cNvSpPr>
            <a:spLocks noGrp="1"/>
          </p:cNvSpPr>
          <p:nvPr>
            <p:ph type="dt" idx="1"/>
          </p:nvPr>
        </p:nvSpPr>
        <p:spPr>
          <a:xfrm>
            <a:off x="3850443" y="1"/>
            <a:ext cx="2945659" cy="498215"/>
          </a:xfrm>
          <a:prstGeom prst="rect">
            <a:avLst/>
          </a:prstGeom>
        </p:spPr>
        <p:txBody>
          <a:bodyPr vert="horz" lIns="91330" tIns="45665" rIns="91330" bIns="45665" rtlCol="0"/>
          <a:lstStyle>
            <a:lvl1pPr algn="r">
              <a:defRPr sz="1200"/>
            </a:lvl1pPr>
          </a:lstStyle>
          <a:p>
            <a:fld id="{AC8EAFFA-164D-403A-8A9A-79048DB48670}" type="datetimeFigureOut">
              <a:rPr lang="ru-RU" smtClean="0"/>
              <a:t>01.10.2025</a:t>
            </a:fld>
            <a:endParaRPr lang="ru-RU"/>
          </a:p>
        </p:txBody>
      </p:sp>
      <p:sp>
        <p:nvSpPr>
          <p:cNvPr id="4" name="Образ слайда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330" tIns="45665" rIns="91330" bIns="45665" rtlCol="0" anchor="ctr"/>
          <a:lstStyle/>
          <a:p>
            <a:endParaRPr lang="ru-RU"/>
          </a:p>
        </p:txBody>
      </p:sp>
      <p:sp>
        <p:nvSpPr>
          <p:cNvPr id="5" name="Заметки 4"/>
          <p:cNvSpPr>
            <a:spLocks noGrp="1"/>
          </p:cNvSpPr>
          <p:nvPr>
            <p:ph type="body" sz="quarter" idx="3"/>
          </p:nvPr>
        </p:nvSpPr>
        <p:spPr>
          <a:xfrm>
            <a:off x="679768" y="4778723"/>
            <a:ext cx="5438140" cy="3909864"/>
          </a:xfrm>
          <a:prstGeom prst="rect">
            <a:avLst/>
          </a:prstGeom>
        </p:spPr>
        <p:txBody>
          <a:bodyPr vert="horz" lIns="91330" tIns="45665" rIns="91330" bIns="45665"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431600"/>
            <a:ext cx="2945659" cy="498214"/>
          </a:xfrm>
          <a:prstGeom prst="rect">
            <a:avLst/>
          </a:prstGeom>
        </p:spPr>
        <p:txBody>
          <a:bodyPr vert="horz" lIns="91330" tIns="45665" rIns="91330" bIns="45665"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1600"/>
            <a:ext cx="2945659" cy="498214"/>
          </a:xfrm>
          <a:prstGeom prst="rect">
            <a:avLst/>
          </a:prstGeom>
        </p:spPr>
        <p:txBody>
          <a:bodyPr vert="horz" lIns="91330" tIns="45665" rIns="91330" bIns="45665" rtlCol="0" anchor="b"/>
          <a:lstStyle>
            <a:lvl1pPr algn="r">
              <a:defRPr sz="1200"/>
            </a:lvl1pPr>
          </a:lstStyle>
          <a:p>
            <a:fld id="{A69F568C-5BC8-4303-BADC-3E3F3D5429F1}" type="slidenum">
              <a:rPr lang="ru-RU" smtClean="0"/>
              <a:t>‹#›</a:t>
            </a:fld>
            <a:endParaRPr lang="ru-RU"/>
          </a:p>
        </p:txBody>
      </p:sp>
    </p:spTree>
    <p:extLst>
      <p:ext uri="{BB962C8B-B14F-4D97-AF65-F5344CB8AC3E}">
        <p14:creationId xmlns:p14="http://schemas.microsoft.com/office/powerpoint/2010/main" val="2198943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Образ слайда 1">
            <a:extLst>
              <a:ext uri="{FF2B5EF4-FFF2-40B4-BE49-F238E27FC236}">
                <a16:creationId xmlns:a16="http://schemas.microsoft.com/office/drawing/2014/main" id="{6408CFE3-4F23-47F2-8BB5-11F611A6F4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Заметки 2">
            <a:extLst>
              <a:ext uri="{FF2B5EF4-FFF2-40B4-BE49-F238E27FC236}">
                <a16:creationId xmlns:a16="http://schemas.microsoft.com/office/drawing/2014/main" id="{13443503-4651-4790-98A0-1901A3AC48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8196" name="Номер слайда 3">
            <a:extLst>
              <a:ext uri="{FF2B5EF4-FFF2-40B4-BE49-F238E27FC236}">
                <a16:creationId xmlns:a16="http://schemas.microsoft.com/office/drawing/2014/main" id="{0FC47DF1-3A5C-4A16-87A3-3DF4F42221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058" indent="-285407">
              <a:defRPr>
                <a:solidFill>
                  <a:schemeClr val="tx1"/>
                </a:solidFill>
                <a:latin typeface="Calibri" panose="020F0502020204030204" pitchFamily="34" charset="0"/>
                <a:cs typeface="Arial" panose="020B0604020202020204" pitchFamily="34" charset="0"/>
              </a:defRPr>
            </a:lvl2pPr>
            <a:lvl3pPr marL="1141628" indent="-228326">
              <a:defRPr>
                <a:solidFill>
                  <a:schemeClr val="tx1"/>
                </a:solidFill>
                <a:latin typeface="Calibri" panose="020F0502020204030204" pitchFamily="34" charset="0"/>
                <a:cs typeface="Arial" panose="020B0604020202020204" pitchFamily="34" charset="0"/>
              </a:defRPr>
            </a:lvl3pPr>
            <a:lvl4pPr marL="1598280" indent="-228326">
              <a:defRPr>
                <a:solidFill>
                  <a:schemeClr val="tx1"/>
                </a:solidFill>
                <a:latin typeface="Calibri" panose="020F0502020204030204" pitchFamily="34" charset="0"/>
                <a:cs typeface="Arial" panose="020B0604020202020204" pitchFamily="34" charset="0"/>
              </a:defRPr>
            </a:lvl4pPr>
            <a:lvl5pPr marL="2054931" indent="-228326">
              <a:defRPr>
                <a:solidFill>
                  <a:schemeClr val="tx1"/>
                </a:solidFill>
                <a:latin typeface="Calibri" panose="020F0502020204030204" pitchFamily="34" charset="0"/>
                <a:cs typeface="Arial" panose="020B060402020202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F5B209F-F260-41BD-BF6D-9FA278A56D96}" type="slidenum">
              <a:rPr lang="ru-RU" altLang="ru-RU"/>
              <a:pPr/>
              <a:t>1</a:t>
            </a:fld>
            <a:endParaRPr lang="ru-RU" alt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80BA87-1293-4C8E-A149-B5415F3BC354}"/>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3F6E717-C915-4FE3-99DA-D4DE4706CB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E5BAF85-89CC-4728-AE46-54430E41E4FB}"/>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13A8EFEF-DC51-47F7-82F0-0193C7F6486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5770243-25D8-4D14-87E8-A584B66ED4CE}"/>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15185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9505DE-F97A-412E-96DC-970B70DC633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693F69F-8505-4B7B-BDDB-E858938D9FF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27FBD45-A1B3-41A1-ACCF-9805264CEF1B}"/>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FFA27A52-5E18-4EC4-8B6F-9C3C1CB4903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3876A5-5E94-4FE7-9F3B-7CD73A1E2CDE}"/>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356813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8F8BF158-F621-44DF-9E70-3AFB6998644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F7C693FD-B0FB-4AC7-AD1A-10C331C3D444}"/>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163DCAC-8D9C-415C-99FD-822D3899C5D2}"/>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3ED461E6-7C6D-4E09-B0DD-3FBF425B811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D9B5CDF-BEB3-4FA2-8619-80A47E100B8B}"/>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181300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2AD78B-B9AE-4710-BC22-C7D7AB77192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3FD7D30-0BBC-4E32-9CA0-A951815C68A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472EEFE-9C12-40AC-884A-BB70FC93E37F}"/>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A6211C6F-94BE-41E1-A2DC-85EF776CB44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80C82F3-BC0F-4BC2-94E3-CF1E8938C2B2}"/>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1842204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C91828-0C19-4E83-B53D-2C9CE0692DA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650644C8-751E-4B2E-A8CB-74F8BA7242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659E20F-2074-4CDC-BED6-32FA8DCA158B}"/>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2BE781DE-CBA9-4086-9586-57D2BE6F89E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A5BFDAF-05A4-4A3D-96DD-F2965E7F25E5}"/>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360860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60A752-11A6-4F9C-9DDC-78E5FCFB078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20C12B1-D5FB-4C46-AFD7-2B9E5AE4B8F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6F5BB9F-821B-4D69-9AC3-895FDF932CE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C74031F-CAF6-4118-8EB6-37CB1F6E4CCB}"/>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6" name="Нижний колонтитул 5">
            <a:extLst>
              <a:ext uri="{FF2B5EF4-FFF2-40B4-BE49-F238E27FC236}">
                <a16:creationId xmlns:a16="http://schemas.microsoft.com/office/drawing/2014/main" id="{CED02D4B-4741-4EC6-9294-8CAF66D2699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EE1EBDA-C4BE-4361-930B-02453DEDC526}"/>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1050087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D63342-E504-4124-BCD4-3C9DEDC82938}"/>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57650FA-8097-4C2C-8738-6EBF3E4A09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CEE2601-2884-42A8-A4AF-12EFB1EE724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6FDD708-F7F0-48F0-89EE-52B6376CF0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626D088-825C-49AC-8A36-AC357C04E95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C60C11B-62B0-4707-8961-07C69C06F751}"/>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8" name="Нижний колонтитул 7">
            <a:extLst>
              <a:ext uri="{FF2B5EF4-FFF2-40B4-BE49-F238E27FC236}">
                <a16:creationId xmlns:a16="http://schemas.microsoft.com/office/drawing/2014/main" id="{D5AE2DE0-3CD3-4407-8C8F-8CED85858E3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5772CF2-580E-4B7D-AEE4-A472045626F6}"/>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678538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5D406E-342A-4D09-992F-D50488FFBD7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23AB73C-4C83-4469-B402-54161B1B64CA}"/>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4" name="Нижний колонтитул 3">
            <a:extLst>
              <a:ext uri="{FF2B5EF4-FFF2-40B4-BE49-F238E27FC236}">
                <a16:creationId xmlns:a16="http://schemas.microsoft.com/office/drawing/2014/main" id="{E07955E1-7712-4A0A-9187-44A9297C7A0D}"/>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DD5494DA-EF23-4C66-B357-1129D53D5FE5}"/>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3974743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36D7E48-374F-4977-AB9B-3A6D7DEEF779}"/>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3" name="Нижний колонтитул 2">
            <a:extLst>
              <a:ext uri="{FF2B5EF4-FFF2-40B4-BE49-F238E27FC236}">
                <a16:creationId xmlns:a16="http://schemas.microsoft.com/office/drawing/2014/main" id="{0920E392-DD08-4EE5-82C1-C4BC31CC7FF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0D152FC0-31A3-4762-A3D6-3FF968ECD848}"/>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4293968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8637CF-7568-49B5-9CAE-EBCBDCF7039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5F60844-3906-41C8-8E90-B0E44C1A01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F2B53B0-2667-460E-A3D7-ECF44643DC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2BBEE33-E88F-47FC-900A-62264B11E1D0}"/>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6" name="Нижний колонтитул 5">
            <a:extLst>
              <a:ext uri="{FF2B5EF4-FFF2-40B4-BE49-F238E27FC236}">
                <a16:creationId xmlns:a16="http://schemas.microsoft.com/office/drawing/2014/main" id="{972A35C3-CBED-41D4-A060-85270638710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2095B7A-C2A8-4E01-99E8-A0C457B4CA98}"/>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288332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538292-17C5-4C49-A375-7DB3CF0ADA8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561818E-2C56-4FD5-830B-14505459FE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E8205C49-93BB-452A-A7AC-050E67F0C1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2DD39B8-D199-416F-BD2E-419699EAF81B}"/>
              </a:ext>
            </a:extLst>
          </p:cNvPr>
          <p:cNvSpPr>
            <a:spLocks noGrp="1"/>
          </p:cNvSpPr>
          <p:nvPr>
            <p:ph type="dt" sz="half" idx="10"/>
          </p:nvPr>
        </p:nvSpPr>
        <p:spPr/>
        <p:txBody>
          <a:bodyPr/>
          <a:lstStyle/>
          <a:p>
            <a:fld id="{A39F2027-E372-4EA1-93B1-96D0E9729B22}" type="datetimeFigureOut">
              <a:rPr lang="ru-RU" smtClean="0"/>
              <a:t>01.10.2025</a:t>
            </a:fld>
            <a:endParaRPr lang="ru-RU"/>
          </a:p>
        </p:txBody>
      </p:sp>
      <p:sp>
        <p:nvSpPr>
          <p:cNvPr id="6" name="Нижний колонтитул 5">
            <a:extLst>
              <a:ext uri="{FF2B5EF4-FFF2-40B4-BE49-F238E27FC236}">
                <a16:creationId xmlns:a16="http://schemas.microsoft.com/office/drawing/2014/main" id="{A4217CF8-57D5-45E2-9354-F40BA65A365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A182FC8-1B85-4493-8D0D-FE38789DAB58}"/>
              </a:ext>
            </a:extLst>
          </p:cNvPr>
          <p:cNvSpPr>
            <a:spLocks noGrp="1"/>
          </p:cNvSpPr>
          <p:nvPr>
            <p:ph type="sldNum" sz="quarter" idx="12"/>
          </p:nvPr>
        </p:nvSpPr>
        <p:spPr/>
        <p:txBody>
          <a:bodyPr/>
          <a:lstStyle/>
          <a:p>
            <a:fld id="{6EA55BC0-838D-4776-85CB-2A95E8AE8060}" type="slidenum">
              <a:rPr lang="ru-RU" smtClean="0"/>
              <a:t>‹#›</a:t>
            </a:fld>
            <a:endParaRPr lang="ru-RU"/>
          </a:p>
        </p:txBody>
      </p:sp>
    </p:spTree>
    <p:extLst>
      <p:ext uri="{BB962C8B-B14F-4D97-AF65-F5344CB8AC3E}">
        <p14:creationId xmlns:p14="http://schemas.microsoft.com/office/powerpoint/2010/main" val="2800232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510D16-0C08-4E8D-9EAE-BFA8E99C4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1CAC5DBF-3ACF-4F91-8F2F-CE60CC68DE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80E63A7-06FA-4F6B-BCBD-48A49D9F4E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F2027-E372-4EA1-93B1-96D0E9729B22}" type="datetimeFigureOut">
              <a:rPr lang="ru-RU" smtClean="0"/>
              <a:t>01.10.2025</a:t>
            </a:fld>
            <a:endParaRPr lang="ru-RU"/>
          </a:p>
        </p:txBody>
      </p:sp>
      <p:sp>
        <p:nvSpPr>
          <p:cNvPr id="5" name="Нижний колонтитул 4">
            <a:extLst>
              <a:ext uri="{FF2B5EF4-FFF2-40B4-BE49-F238E27FC236}">
                <a16:creationId xmlns:a16="http://schemas.microsoft.com/office/drawing/2014/main" id="{2F99AFE9-46EA-4E6E-8F2C-6CA80C10EA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8ED019C-0EC0-4F2A-9760-9E407174DA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55BC0-838D-4776-85CB-2A95E8AE8060}" type="slidenum">
              <a:rPr lang="ru-RU" smtClean="0"/>
              <a:t>‹#›</a:t>
            </a:fld>
            <a:endParaRPr lang="ru-RU"/>
          </a:p>
        </p:txBody>
      </p:sp>
    </p:spTree>
    <p:extLst>
      <p:ext uri="{BB962C8B-B14F-4D97-AF65-F5344CB8AC3E}">
        <p14:creationId xmlns:p14="http://schemas.microsoft.com/office/powerpoint/2010/main" val="242706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Прямоугольник 101">
            <a:extLst>
              <a:ext uri="{FF2B5EF4-FFF2-40B4-BE49-F238E27FC236}">
                <a16:creationId xmlns:a16="http://schemas.microsoft.com/office/drawing/2014/main" id="{8383BD03-6F70-4B72-87CA-09E0ABCB5761}"/>
              </a:ext>
            </a:extLst>
          </p:cNvPr>
          <p:cNvSpPr/>
          <p:nvPr/>
        </p:nvSpPr>
        <p:spPr>
          <a:xfrm>
            <a:off x="386258" y="-13119"/>
            <a:ext cx="11805742" cy="906456"/>
          </a:xfrm>
          <a:prstGeom prst="rect">
            <a:avLst/>
          </a:prstGeom>
          <a:solidFill>
            <a:schemeClr val="accent1">
              <a:lumMod val="20000"/>
              <a:lumOff val="80000"/>
              <a:alpha val="6470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7000"/>
              </a:lnSpc>
              <a:spcAft>
                <a:spcPts val="800"/>
              </a:spcAft>
            </a:pPr>
            <a:r>
              <a:rPr lang="en-US" sz="1400" b="1" dirty="0">
                <a:solidFill>
                  <a:srgbClr val="002060"/>
                </a:solidFill>
                <a:latin typeface="Arial Black" panose="020B0A04020102020204" pitchFamily="34" charset="0"/>
                <a:cs typeface="Tahoma" panose="020B0604030504040204" pitchFamily="34" charset="0"/>
              </a:rPr>
              <a:t>Provision of land plots for the implementation of investment and innovation projects through JSC "SEC Aqjaiyq" in accordance with subparagraph 18 of paragraph 1 of Article 48 of the Land Code of the Republic of Kazakhstan.</a:t>
            </a:r>
            <a:endParaRPr lang="ru-RU" sz="1400" b="1" dirty="0">
              <a:solidFill>
                <a:srgbClr val="002060"/>
              </a:solidFill>
              <a:latin typeface="Arial Black" panose="020B0A04020102020204" pitchFamily="34" charset="0"/>
              <a:cs typeface="Tahoma" panose="020B0604030504040204" pitchFamily="34" charset="0"/>
            </a:endParaRPr>
          </a:p>
        </p:txBody>
      </p:sp>
      <p:sp>
        <p:nvSpPr>
          <p:cNvPr id="106" name="Прямоугольник 105">
            <a:extLst>
              <a:ext uri="{FF2B5EF4-FFF2-40B4-BE49-F238E27FC236}">
                <a16:creationId xmlns:a16="http://schemas.microsoft.com/office/drawing/2014/main" id="{62041717-9DA4-4DC4-AD6B-2A4FC0B13668}"/>
              </a:ext>
            </a:extLst>
          </p:cNvPr>
          <p:cNvSpPr/>
          <p:nvPr/>
        </p:nvSpPr>
        <p:spPr bwMode="auto">
          <a:xfrm>
            <a:off x="0" y="-247"/>
            <a:ext cx="423863" cy="8763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18" name="Прямоугольник 17">
            <a:extLst>
              <a:ext uri="{FF2B5EF4-FFF2-40B4-BE49-F238E27FC236}">
                <a16:creationId xmlns:a16="http://schemas.microsoft.com/office/drawing/2014/main" id="{3CE235E6-E115-4E28-BE35-6CC36BAF9E37}"/>
              </a:ext>
            </a:extLst>
          </p:cNvPr>
          <p:cNvSpPr/>
          <p:nvPr/>
        </p:nvSpPr>
        <p:spPr>
          <a:xfrm>
            <a:off x="134917" y="1242469"/>
            <a:ext cx="2345605" cy="2620366"/>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3079" name="Прямоугольник 2">
            <a:extLst>
              <a:ext uri="{FF2B5EF4-FFF2-40B4-BE49-F238E27FC236}">
                <a16:creationId xmlns:a16="http://schemas.microsoft.com/office/drawing/2014/main" id="{3BC6EA40-AACB-4386-A859-4F17CA854564}"/>
              </a:ext>
            </a:extLst>
          </p:cNvPr>
          <p:cNvSpPr>
            <a:spLocks noChangeArrowheads="1"/>
          </p:cNvSpPr>
          <p:nvPr/>
        </p:nvSpPr>
        <p:spPr bwMode="auto">
          <a:xfrm>
            <a:off x="42822" y="1780893"/>
            <a:ext cx="250666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sz="1200" dirty="0">
                <a:solidFill>
                  <a:schemeClr val="accent1">
                    <a:lumMod val="50000"/>
                  </a:schemeClr>
                </a:solidFill>
                <a:latin typeface="Arial Black" panose="020B0A04020102020204" pitchFamily="34" charset="0"/>
              </a:rPr>
              <a:t>Submission of an application by the potential investor for the allocation of a land plot for project implementation (verification of completeness of the submitted documentation package).</a:t>
            </a:r>
            <a:br>
              <a:rPr lang="en-US" sz="1200" dirty="0">
                <a:latin typeface="Arial Black" panose="020B0A04020102020204" pitchFamily="34" charset="0"/>
              </a:rPr>
            </a:br>
            <a:r>
              <a:rPr lang="en-US" sz="1200" b="1" dirty="0">
                <a:solidFill>
                  <a:srgbClr val="FF0000"/>
                </a:solidFill>
                <a:latin typeface="Arial Black" panose="020B0A04020102020204" pitchFamily="34" charset="0"/>
              </a:rPr>
              <a:t>2 working days</a:t>
            </a:r>
            <a:endParaRPr lang="ru-RU" altLang="ru-RU" sz="1200" b="1" dirty="0">
              <a:solidFill>
                <a:srgbClr val="FF0000"/>
              </a:solidFill>
              <a:latin typeface="Arial Black" panose="020B0A04020102020204" pitchFamily="34" charset="0"/>
              <a:cs typeface="Tahoma" panose="020B0604030504040204" pitchFamily="34" charset="0"/>
            </a:endParaRPr>
          </a:p>
        </p:txBody>
      </p:sp>
      <p:sp>
        <p:nvSpPr>
          <p:cNvPr id="22" name="Прямоугольник 21">
            <a:extLst>
              <a:ext uri="{FF2B5EF4-FFF2-40B4-BE49-F238E27FC236}">
                <a16:creationId xmlns:a16="http://schemas.microsoft.com/office/drawing/2014/main" id="{470E87D1-5FC2-4272-9609-4992634C12B0}"/>
              </a:ext>
            </a:extLst>
          </p:cNvPr>
          <p:cNvSpPr/>
          <p:nvPr/>
        </p:nvSpPr>
        <p:spPr>
          <a:xfrm>
            <a:off x="3152997" y="1203188"/>
            <a:ext cx="2768281" cy="2623115"/>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3081" name="Прямоугольник 22">
            <a:extLst>
              <a:ext uri="{FF2B5EF4-FFF2-40B4-BE49-F238E27FC236}">
                <a16:creationId xmlns:a16="http://schemas.microsoft.com/office/drawing/2014/main" id="{38D6572A-77BA-44C3-B032-2ACCED952011}"/>
              </a:ext>
            </a:extLst>
          </p:cNvPr>
          <p:cNvSpPr>
            <a:spLocks noChangeArrowheads="1"/>
          </p:cNvSpPr>
          <p:nvPr/>
        </p:nvSpPr>
        <p:spPr bwMode="auto">
          <a:xfrm>
            <a:off x="3165443" y="1702646"/>
            <a:ext cx="2678509"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fontAlgn="base"/>
            <a:r>
              <a:rPr lang="en-US" sz="1200" dirty="0">
                <a:solidFill>
                  <a:schemeClr val="accent1">
                    <a:lumMod val="50000"/>
                  </a:schemeClr>
                </a:solidFill>
                <a:latin typeface="Arial Black" panose="020B0A04020102020204" pitchFamily="34" charset="0"/>
              </a:rPr>
              <a:t>Review of the application by SEC, collection of industry opinions, submission of the project to the Board for consideration.</a:t>
            </a:r>
            <a:br>
              <a:rPr lang="en-US" sz="1200" dirty="0">
                <a:latin typeface="Arial Black" panose="020B0A04020102020204" pitchFamily="34" charset="0"/>
              </a:rPr>
            </a:br>
            <a:r>
              <a:rPr lang="ru-RU" sz="1200" b="1">
                <a:solidFill>
                  <a:srgbClr val="FF0000"/>
                </a:solidFill>
                <a:latin typeface="Arial Black" panose="020B0A04020102020204" pitchFamily="34" charset="0"/>
              </a:rPr>
              <a:t>5-7</a:t>
            </a:r>
            <a:r>
              <a:rPr lang="en-US" sz="1200" b="1">
                <a:solidFill>
                  <a:srgbClr val="FF0000"/>
                </a:solidFill>
                <a:latin typeface="Arial Black" panose="020B0A04020102020204" pitchFamily="34" charset="0"/>
              </a:rPr>
              <a:t> </a:t>
            </a:r>
            <a:r>
              <a:rPr lang="en-US" sz="1200" b="1" dirty="0">
                <a:solidFill>
                  <a:srgbClr val="FF0000"/>
                </a:solidFill>
                <a:latin typeface="Arial Black" panose="020B0A04020102020204" pitchFamily="34" charset="0"/>
              </a:rPr>
              <a:t>working days</a:t>
            </a:r>
            <a:endParaRPr lang="ru-RU" sz="1200" b="1" dirty="0">
              <a:solidFill>
                <a:srgbClr val="FF0000"/>
              </a:solidFill>
              <a:latin typeface="Arial Black" panose="020B0A04020102020204" pitchFamily="34" charset="0"/>
            </a:endParaRPr>
          </a:p>
          <a:p>
            <a:pPr algn="ctr" fontAlgn="base"/>
            <a:r>
              <a:rPr lang="en-US" sz="1050" dirty="0">
                <a:solidFill>
                  <a:schemeClr val="accent1">
                    <a:lumMod val="50000"/>
                  </a:schemeClr>
                </a:solidFill>
              </a:rPr>
              <a:t>In accordance with subparagraph 18 of paragraph 1 of Article 48 of the Land Code of the Republic of Kazakhstan, land plots in state ownership may be allocated without auction through SEC for the implementation of investment and innovation projects.</a:t>
            </a:r>
            <a:endParaRPr lang="ru-RU" altLang="ru-RU" sz="1050" b="1" dirty="0">
              <a:solidFill>
                <a:schemeClr val="accent1">
                  <a:lumMod val="50000"/>
                </a:schemeClr>
              </a:solidFill>
              <a:latin typeface="Arial Black" panose="020B0A04020102020204" pitchFamily="34" charset="0"/>
              <a:cs typeface="Tahoma" panose="020B0604030504040204" pitchFamily="34" charset="0"/>
            </a:endParaRPr>
          </a:p>
        </p:txBody>
      </p:sp>
      <p:sp>
        <p:nvSpPr>
          <p:cNvPr id="24" name="Прямоугольник 23">
            <a:extLst>
              <a:ext uri="{FF2B5EF4-FFF2-40B4-BE49-F238E27FC236}">
                <a16:creationId xmlns:a16="http://schemas.microsoft.com/office/drawing/2014/main" id="{90B2F7B9-C868-49E7-8A45-06F9368B2E5E}"/>
              </a:ext>
            </a:extLst>
          </p:cNvPr>
          <p:cNvSpPr/>
          <p:nvPr/>
        </p:nvSpPr>
        <p:spPr>
          <a:xfrm>
            <a:off x="6414346" y="1181540"/>
            <a:ext cx="5489947" cy="2642415"/>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3083" name="Прямоугольник 24">
            <a:extLst>
              <a:ext uri="{FF2B5EF4-FFF2-40B4-BE49-F238E27FC236}">
                <a16:creationId xmlns:a16="http://schemas.microsoft.com/office/drawing/2014/main" id="{5E10FFD2-FE25-41C6-A6F7-5A06927C1088}"/>
              </a:ext>
            </a:extLst>
          </p:cNvPr>
          <p:cNvSpPr>
            <a:spLocks noChangeArrowheads="1"/>
          </p:cNvSpPr>
          <p:nvPr/>
        </p:nvSpPr>
        <p:spPr bwMode="auto">
          <a:xfrm>
            <a:off x="6423784" y="1672730"/>
            <a:ext cx="5292500"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sz="1200" dirty="0">
                <a:solidFill>
                  <a:schemeClr val="accent1">
                    <a:lumMod val="50000"/>
                  </a:schemeClr>
                </a:solidFill>
                <a:latin typeface="Arial Black" panose="020B0A04020102020204" pitchFamily="34" charset="0"/>
              </a:rPr>
              <a:t>If the Board issues a positive decision, JSC "SEC Aqjaiyq" submits the application to the local executive body for further processing.</a:t>
            </a:r>
            <a:endParaRPr lang="ru-RU" sz="1200" dirty="0">
              <a:solidFill>
                <a:schemeClr val="accent1">
                  <a:lumMod val="50000"/>
                </a:schemeClr>
              </a:solidFill>
              <a:latin typeface="Arial Black" panose="020B0A04020102020204" pitchFamily="34" charset="0"/>
            </a:endParaRPr>
          </a:p>
          <a:p>
            <a:pPr algn="ctr"/>
            <a:br>
              <a:rPr lang="en-US" sz="1200" dirty="0">
                <a:latin typeface="Arial Black" panose="020B0A04020102020204" pitchFamily="34" charset="0"/>
              </a:rPr>
            </a:br>
            <a:r>
              <a:rPr lang="en-US" sz="1200" b="1" dirty="0">
                <a:solidFill>
                  <a:srgbClr val="FF0000"/>
                </a:solidFill>
                <a:latin typeface="Arial Black" panose="020B0A04020102020204" pitchFamily="34" charset="0"/>
              </a:rPr>
              <a:t>2 working days</a:t>
            </a:r>
            <a:endParaRPr lang="ru-RU" sz="1200" b="1" dirty="0">
              <a:solidFill>
                <a:srgbClr val="FF0000"/>
              </a:solidFill>
              <a:latin typeface="Arial Black" panose="020B0A04020102020204" pitchFamily="34" charset="0"/>
            </a:endParaRPr>
          </a:p>
          <a:p>
            <a:pPr algn="ctr"/>
            <a:br>
              <a:rPr lang="en-US" sz="1200" dirty="0">
                <a:latin typeface="Arial Black" panose="020B0A04020102020204" pitchFamily="34" charset="0"/>
              </a:rPr>
            </a:br>
            <a:r>
              <a:rPr lang="en-US" sz="1100" dirty="0">
                <a:solidFill>
                  <a:schemeClr val="accent1">
                    <a:lumMod val="50000"/>
                  </a:schemeClr>
                </a:solidFill>
                <a:latin typeface="+mn-lt"/>
              </a:rPr>
              <a:t>(In accordance with Order No. 301 of the Minister of Agriculture of the Republic of Kazakhstan dated October 1, 2020 – rules for the provision of the public service "Acquisition of rights to land plots in state ownership not requiring auction")</a:t>
            </a:r>
            <a:endParaRPr lang="ru-RU" altLang="ru-RU" sz="1200" b="1" dirty="0">
              <a:solidFill>
                <a:schemeClr val="accent1">
                  <a:lumMod val="50000"/>
                </a:schemeClr>
              </a:solidFill>
              <a:latin typeface="+mn-lt"/>
              <a:cs typeface="Tahoma" panose="020B0604030504040204" pitchFamily="34" charset="0"/>
            </a:endParaRPr>
          </a:p>
        </p:txBody>
      </p:sp>
      <p:sp>
        <p:nvSpPr>
          <p:cNvPr id="3085" name="Прямоугольник 26">
            <a:extLst>
              <a:ext uri="{FF2B5EF4-FFF2-40B4-BE49-F238E27FC236}">
                <a16:creationId xmlns:a16="http://schemas.microsoft.com/office/drawing/2014/main" id="{E1D2BAB1-E5AA-4399-A228-80335092F3A5}"/>
              </a:ext>
            </a:extLst>
          </p:cNvPr>
          <p:cNvSpPr>
            <a:spLocks noChangeArrowheads="1"/>
          </p:cNvSpPr>
          <p:nvPr/>
        </p:nvSpPr>
        <p:spPr bwMode="auto">
          <a:xfrm>
            <a:off x="1146034" y="4687049"/>
            <a:ext cx="229442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sz="1200" dirty="0">
                <a:solidFill>
                  <a:schemeClr val="accent1">
                    <a:lumMod val="50000"/>
                  </a:schemeClr>
                </a:solidFill>
                <a:latin typeface="Arial Black" panose="020B0A04020102020204" pitchFamily="34" charset="0"/>
              </a:rPr>
              <a:t>The land plot is registered and leased to SEC by the local executive body.</a:t>
            </a:r>
            <a:br>
              <a:rPr lang="en-US" sz="1200" dirty="0">
                <a:latin typeface="Arial Black" panose="020B0A04020102020204" pitchFamily="34" charset="0"/>
              </a:rPr>
            </a:br>
            <a:r>
              <a:rPr lang="en-US" sz="1200" dirty="0">
                <a:latin typeface="Arial Black" panose="020B0A04020102020204" pitchFamily="34" charset="0"/>
              </a:rPr>
              <a:t> </a:t>
            </a:r>
            <a:r>
              <a:rPr lang="en-US" sz="1200" b="1" dirty="0">
                <a:solidFill>
                  <a:srgbClr val="FF0000"/>
                </a:solidFill>
                <a:latin typeface="Arial Black" panose="020B0A04020102020204" pitchFamily="34" charset="0"/>
              </a:rPr>
              <a:t>30 working days</a:t>
            </a:r>
            <a:endParaRPr lang="ru-RU" altLang="ru-RU" sz="1200" b="1" i="1" dirty="0">
              <a:solidFill>
                <a:srgbClr val="FF0000"/>
              </a:solidFill>
              <a:latin typeface="Arial Black" panose="020B0A04020102020204" pitchFamily="34" charset="0"/>
              <a:cs typeface="Tahoma" panose="020B0604030504040204" pitchFamily="34" charset="0"/>
            </a:endParaRPr>
          </a:p>
        </p:txBody>
      </p:sp>
      <p:sp>
        <p:nvSpPr>
          <p:cNvPr id="31" name="Овал 30">
            <a:extLst>
              <a:ext uri="{FF2B5EF4-FFF2-40B4-BE49-F238E27FC236}">
                <a16:creationId xmlns:a16="http://schemas.microsoft.com/office/drawing/2014/main" id="{C504AF1D-1B5B-4C8E-93E8-D7D69ADE1291}"/>
              </a:ext>
            </a:extLst>
          </p:cNvPr>
          <p:cNvSpPr/>
          <p:nvPr/>
        </p:nvSpPr>
        <p:spPr>
          <a:xfrm>
            <a:off x="1051584" y="1305342"/>
            <a:ext cx="417512" cy="417512"/>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34" name="Овал 33">
            <a:extLst>
              <a:ext uri="{FF2B5EF4-FFF2-40B4-BE49-F238E27FC236}">
                <a16:creationId xmlns:a16="http://schemas.microsoft.com/office/drawing/2014/main" id="{508078C6-6EC4-4BEA-8E10-D5756B187D6A}"/>
              </a:ext>
            </a:extLst>
          </p:cNvPr>
          <p:cNvSpPr/>
          <p:nvPr/>
        </p:nvSpPr>
        <p:spPr>
          <a:xfrm>
            <a:off x="4358259" y="1295046"/>
            <a:ext cx="417512" cy="417512"/>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35" name="Шеврон 30">
            <a:extLst>
              <a:ext uri="{FF2B5EF4-FFF2-40B4-BE49-F238E27FC236}">
                <a16:creationId xmlns:a16="http://schemas.microsoft.com/office/drawing/2014/main" id="{EC15CDE8-D37B-490D-98F0-0135AF16FAB5}"/>
              </a:ext>
            </a:extLst>
          </p:cNvPr>
          <p:cNvSpPr/>
          <p:nvPr/>
        </p:nvSpPr>
        <p:spPr>
          <a:xfrm>
            <a:off x="6003243" y="2184607"/>
            <a:ext cx="153987" cy="223838"/>
          </a:xfrm>
          <a:prstGeom prst="chevron">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6" name="Шеврон 75">
            <a:extLst>
              <a:ext uri="{FF2B5EF4-FFF2-40B4-BE49-F238E27FC236}">
                <a16:creationId xmlns:a16="http://schemas.microsoft.com/office/drawing/2014/main" id="{805B00D7-D266-440B-8882-C9D7E09C0A43}"/>
              </a:ext>
            </a:extLst>
          </p:cNvPr>
          <p:cNvSpPr/>
          <p:nvPr/>
        </p:nvSpPr>
        <p:spPr>
          <a:xfrm>
            <a:off x="6145709" y="2205245"/>
            <a:ext cx="131762" cy="182562"/>
          </a:xfrm>
          <a:prstGeom prst="chevron">
            <a:avLst>
              <a:gd name="adj" fmla="val 4863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2" name="Прямоугольник 41">
            <a:extLst>
              <a:ext uri="{FF2B5EF4-FFF2-40B4-BE49-F238E27FC236}">
                <a16:creationId xmlns:a16="http://schemas.microsoft.com/office/drawing/2014/main" id="{0A604792-7211-4F74-946C-A04D9C7923DE}"/>
              </a:ext>
            </a:extLst>
          </p:cNvPr>
          <p:cNvSpPr/>
          <p:nvPr/>
        </p:nvSpPr>
        <p:spPr>
          <a:xfrm>
            <a:off x="6148115" y="4001400"/>
            <a:ext cx="2210464" cy="2770686"/>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52" name="Шеврон 30">
            <a:extLst>
              <a:ext uri="{FF2B5EF4-FFF2-40B4-BE49-F238E27FC236}">
                <a16:creationId xmlns:a16="http://schemas.microsoft.com/office/drawing/2014/main" id="{7BC11EAC-DFC2-4CFB-8954-C90928C5534E}"/>
              </a:ext>
            </a:extLst>
          </p:cNvPr>
          <p:cNvSpPr/>
          <p:nvPr/>
        </p:nvSpPr>
        <p:spPr>
          <a:xfrm>
            <a:off x="3531775" y="4986960"/>
            <a:ext cx="152400" cy="225425"/>
          </a:xfrm>
          <a:prstGeom prst="chevron">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3" name="Шеврон 75">
            <a:extLst>
              <a:ext uri="{FF2B5EF4-FFF2-40B4-BE49-F238E27FC236}">
                <a16:creationId xmlns:a16="http://schemas.microsoft.com/office/drawing/2014/main" id="{271BBF16-4A29-4AE7-BB41-F0E6F8BC6A86}"/>
              </a:ext>
            </a:extLst>
          </p:cNvPr>
          <p:cNvSpPr/>
          <p:nvPr/>
        </p:nvSpPr>
        <p:spPr>
          <a:xfrm>
            <a:off x="3665479" y="5008392"/>
            <a:ext cx="131762" cy="184150"/>
          </a:xfrm>
          <a:prstGeom prst="chevron">
            <a:avLst>
              <a:gd name="adj" fmla="val 4863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Прямоугольник 56">
            <a:extLst>
              <a:ext uri="{FF2B5EF4-FFF2-40B4-BE49-F238E27FC236}">
                <a16:creationId xmlns:a16="http://schemas.microsoft.com/office/drawing/2014/main" id="{BEE6EE94-EFFF-4DB9-B202-8283751714B0}"/>
              </a:ext>
            </a:extLst>
          </p:cNvPr>
          <p:cNvSpPr/>
          <p:nvPr/>
        </p:nvSpPr>
        <p:spPr>
          <a:xfrm>
            <a:off x="1248248" y="4010970"/>
            <a:ext cx="2217500" cy="2749066"/>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59" name="Овал 58">
            <a:extLst>
              <a:ext uri="{FF2B5EF4-FFF2-40B4-BE49-F238E27FC236}">
                <a16:creationId xmlns:a16="http://schemas.microsoft.com/office/drawing/2014/main" id="{214CDF0F-F43A-4671-AC4E-54B870BBC465}"/>
              </a:ext>
            </a:extLst>
          </p:cNvPr>
          <p:cNvSpPr/>
          <p:nvPr/>
        </p:nvSpPr>
        <p:spPr>
          <a:xfrm>
            <a:off x="6975728" y="4054806"/>
            <a:ext cx="415925" cy="417513"/>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60" name="Шеврон 30">
            <a:extLst>
              <a:ext uri="{FF2B5EF4-FFF2-40B4-BE49-F238E27FC236}">
                <a16:creationId xmlns:a16="http://schemas.microsoft.com/office/drawing/2014/main" id="{F65F21B6-DC60-4CD7-AF05-BEAF4A039FBD}"/>
              </a:ext>
            </a:extLst>
          </p:cNvPr>
          <p:cNvSpPr/>
          <p:nvPr/>
        </p:nvSpPr>
        <p:spPr>
          <a:xfrm>
            <a:off x="5794703" y="4965530"/>
            <a:ext cx="152400" cy="225425"/>
          </a:xfrm>
          <a:prstGeom prst="chevron">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1" name="Шеврон 75">
            <a:extLst>
              <a:ext uri="{FF2B5EF4-FFF2-40B4-BE49-F238E27FC236}">
                <a16:creationId xmlns:a16="http://schemas.microsoft.com/office/drawing/2014/main" id="{6FCAA767-AFA6-4024-B39F-2D20E732DEC8}"/>
              </a:ext>
            </a:extLst>
          </p:cNvPr>
          <p:cNvSpPr/>
          <p:nvPr/>
        </p:nvSpPr>
        <p:spPr>
          <a:xfrm>
            <a:off x="5917652" y="4986960"/>
            <a:ext cx="131763" cy="182563"/>
          </a:xfrm>
          <a:prstGeom prst="chevron">
            <a:avLst>
              <a:gd name="adj" fmla="val 4863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2" name="Прямоугольник 61">
            <a:extLst>
              <a:ext uri="{FF2B5EF4-FFF2-40B4-BE49-F238E27FC236}">
                <a16:creationId xmlns:a16="http://schemas.microsoft.com/office/drawing/2014/main" id="{E74414F3-5527-4EF7-A1C4-669F37D40C32}"/>
              </a:ext>
            </a:extLst>
          </p:cNvPr>
          <p:cNvSpPr/>
          <p:nvPr/>
        </p:nvSpPr>
        <p:spPr>
          <a:xfrm>
            <a:off x="3865459" y="4001400"/>
            <a:ext cx="1870909" cy="2770686"/>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67" name="Прямоугольник 66">
            <a:extLst>
              <a:ext uri="{FF2B5EF4-FFF2-40B4-BE49-F238E27FC236}">
                <a16:creationId xmlns:a16="http://schemas.microsoft.com/office/drawing/2014/main" id="{CED5E892-9D59-45E8-8CE6-B36A38CD90A6}"/>
              </a:ext>
            </a:extLst>
          </p:cNvPr>
          <p:cNvSpPr/>
          <p:nvPr/>
        </p:nvSpPr>
        <p:spPr>
          <a:xfrm>
            <a:off x="8729662" y="4013957"/>
            <a:ext cx="2204166" cy="2746079"/>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68" name="Овал 67">
            <a:extLst>
              <a:ext uri="{FF2B5EF4-FFF2-40B4-BE49-F238E27FC236}">
                <a16:creationId xmlns:a16="http://schemas.microsoft.com/office/drawing/2014/main" id="{7F16D1DA-D1E3-4F97-AFC4-1CF7122BACF9}"/>
              </a:ext>
            </a:extLst>
          </p:cNvPr>
          <p:cNvSpPr/>
          <p:nvPr/>
        </p:nvSpPr>
        <p:spPr>
          <a:xfrm>
            <a:off x="9498956" y="4099893"/>
            <a:ext cx="415925" cy="417513"/>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69" name="Шеврон 30">
            <a:extLst>
              <a:ext uri="{FF2B5EF4-FFF2-40B4-BE49-F238E27FC236}">
                <a16:creationId xmlns:a16="http://schemas.microsoft.com/office/drawing/2014/main" id="{866B2433-5A4A-46A4-AA8F-72A1AA336595}"/>
              </a:ext>
            </a:extLst>
          </p:cNvPr>
          <p:cNvSpPr/>
          <p:nvPr/>
        </p:nvSpPr>
        <p:spPr>
          <a:xfrm>
            <a:off x="8409280" y="4965528"/>
            <a:ext cx="152400" cy="225425"/>
          </a:xfrm>
          <a:prstGeom prst="chevron">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0" name="Шеврон 75">
            <a:extLst>
              <a:ext uri="{FF2B5EF4-FFF2-40B4-BE49-F238E27FC236}">
                <a16:creationId xmlns:a16="http://schemas.microsoft.com/office/drawing/2014/main" id="{07307929-3E5E-41D5-8638-ED5FF9C892E9}"/>
              </a:ext>
            </a:extLst>
          </p:cNvPr>
          <p:cNvSpPr/>
          <p:nvPr/>
        </p:nvSpPr>
        <p:spPr>
          <a:xfrm>
            <a:off x="8528682" y="4986958"/>
            <a:ext cx="131763" cy="182563"/>
          </a:xfrm>
          <a:prstGeom prst="chevron">
            <a:avLst>
              <a:gd name="adj" fmla="val 4863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109" name="Прямоугольник 70">
            <a:extLst>
              <a:ext uri="{FF2B5EF4-FFF2-40B4-BE49-F238E27FC236}">
                <a16:creationId xmlns:a16="http://schemas.microsoft.com/office/drawing/2014/main" id="{6B5F473B-CC3A-4423-9F1E-6E5FA8AEBDBE}"/>
              </a:ext>
            </a:extLst>
          </p:cNvPr>
          <p:cNvSpPr>
            <a:spLocks noChangeArrowheads="1"/>
          </p:cNvSpPr>
          <p:nvPr/>
        </p:nvSpPr>
        <p:spPr bwMode="auto">
          <a:xfrm>
            <a:off x="3827642" y="4678270"/>
            <a:ext cx="186484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sz="1200" dirty="0">
                <a:solidFill>
                  <a:schemeClr val="accent1">
                    <a:lumMod val="50000"/>
                  </a:schemeClr>
                </a:solidFill>
                <a:latin typeface="Arial Black" panose="020B0A04020102020204" pitchFamily="34" charset="0"/>
              </a:rPr>
              <a:t>Conclusion of a joint activity agreement between SEC and the investor.</a:t>
            </a:r>
            <a:br>
              <a:rPr lang="en-US" sz="1200" dirty="0">
                <a:latin typeface="Arial Black" panose="020B0A04020102020204" pitchFamily="34" charset="0"/>
              </a:rPr>
            </a:br>
            <a:r>
              <a:rPr lang="en-US" sz="1200" b="1" dirty="0">
                <a:solidFill>
                  <a:srgbClr val="FF0000"/>
                </a:solidFill>
                <a:latin typeface="Arial Black" panose="020B0A04020102020204" pitchFamily="34" charset="0"/>
              </a:rPr>
              <a:t>3–7 working days</a:t>
            </a:r>
            <a:endParaRPr lang="ru-RU" altLang="ru-RU" sz="1200" b="1" i="1" dirty="0">
              <a:solidFill>
                <a:srgbClr val="FF0000"/>
              </a:solidFill>
              <a:latin typeface="Arial Black" panose="020B0A04020102020204" pitchFamily="34" charset="0"/>
              <a:cs typeface="Tahoma" panose="020B0604030504040204" pitchFamily="34" charset="0"/>
            </a:endParaRPr>
          </a:p>
        </p:txBody>
      </p:sp>
      <p:sp>
        <p:nvSpPr>
          <p:cNvPr id="3111" name="Прямоугольник 72">
            <a:extLst>
              <a:ext uri="{FF2B5EF4-FFF2-40B4-BE49-F238E27FC236}">
                <a16:creationId xmlns:a16="http://schemas.microsoft.com/office/drawing/2014/main" id="{C63FEF06-850B-4A58-B0D7-F353D88EA5CA}"/>
              </a:ext>
            </a:extLst>
          </p:cNvPr>
          <p:cNvSpPr>
            <a:spLocks noChangeArrowheads="1"/>
          </p:cNvSpPr>
          <p:nvPr/>
        </p:nvSpPr>
        <p:spPr bwMode="auto">
          <a:xfrm>
            <a:off x="8770326" y="4767675"/>
            <a:ext cx="225118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sz="1200" dirty="0">
                <a:solidFill>
                  <a:schemeClr val="accent1">
                    <a:lumMod val="50000"/>
                  </a:schemeClr>
                </a:solidFill>
                <a:latin typeface="Arial Black" panose="020B0A04020102020204" pitchFamily="34" charset="0"/>
              </a:rPr>
              <a:t>Before commissioning the facility, SEC exits the project and transfers the lease rights to the investor.</a:t>
            </a:r>
            <a:br>
              <a:rPr lang="en-US" sz="1200" dirty="0">
                <a:latin typeface="Arial Black" panose="020B0A04020102020204" pitchFamily="34" charset="0"/>
              </a:rPr>
            </a:br>
            <a:r>
              <a:rPr lang="en-US" sz="1200" dirty="0">
                <a:solidFill>
                  <a:srgbClr val="FF0000"/>
                </a:solidFill>
                <a:latin typeface="Arial Black" panose="020B0A04020102020204" pitchFamily="34" charset="0"/>
              </a:rPr>
              <a:t> </a:t>
            </a:r>
            <a:r>
              <a:rPr lang="en-US" sz="1200" b="1" dirty="0">
                <a:solidFill>
                  <a:srgbClr val="FF0000"/>
                </a:solidFill>
                <a:latin typeface="Arial Black" panose="020B0A04020102020204" pitchFamily="34" charset="0"/>
              </a:rPr>
              <a:t>30 working days</a:t>
            </a:r>
            <a:endParaRPr lang="ru-RU" altLang="ru-RU" sz="1200" dirty="0">
              <a:solidFill>
                <a:srgbClr val="FF0000"/>
              </a:solidFill>
              <a:latin typeface="Arial Black" panose="020B0A04020102020204" pitchFamily="34" charset="0"/>
            </a:endParaRPr>
          </a:p>
        </p:txBody>
      </p:sp>
      <p:sp>
        <p:nvSpPr>
          <p:cNvPr id="2" name="TextBox 1">
            <a:extLst>
              <a:ext uri="{FF2B5EF4-FFF2-40B4-BE49-F238E27FC236}">
                <a16:creationId xmlns:a16="http://schemas.microsoft.com/office/drawing/2014/main" id="{23038D9E-0DFB-B42B-EE0A-E4D985A0A91E}"/>
              </a:ext>
            </a:extLst>
          </p:cNvPr>
          <p:cNvSpPr txBox="1"/>
          <p:nvPr/>
        </p:nvSpPr>
        <p:spPr>
          <a:xfrm>
            <a:off x="6080236" y="4704553"/>
            <a:ext cx="2312344" cy="1015663"/>
          </a:xfrm>
          <a:prstGeom prst="rect">
            <a:avLst/>
          </a:prstGeom>
          <a:noFill/>
        </p:spPr>
        <p:txBody>
          <a:bodyPr wrap="square" rtlCol="0">
            <a:spAutoFit/>
          </a:bodyPr>
          <a:lstStyle/>
          <a:p>
            <a:pPr algn="ctr"/>
            <a:r>
              <a:rPr lang="en-US" sz="1200" dirty="0">
                <a:solidFill>
                  <a:schemeClr val="accent1">
                    <a:lumMod val="50000"/>
                  </a:schemeClr>
                </a:solidFill>
                <a:latin typeface="Arial Black" panose="020B0A04020102020204" pitchFamily="34" charset="0"/>
              </a:rPr>
              <a:t>Construction of the investment project facilities.</a:t>
            </a:r>
            <a:br>
              <a:rPr lang="en-US" sz="1200" dirty="0">
                <a:latin typeface="Arial Black" panose="020B0A04020102020204" pitchFamily="34" charset="0"/>
              </a:rPr>
            </a:br>
            <a:r>
              <a:rPr lang="en-US" sz="1200" b="1" dirty="0">
                <a:solidFill>
                  <a:srgbClr val="FF0000"/>
                </a:solidFill>
                <a:latin typeface="Arial Black" panose="020B0A04020102020204" pitchFamily="34" charset="0"/>
              </a:rPr>
              <a:t>According to the submitted schedule</a:t>
            </a:r>
            <a:endParaRPr lang="ru-RU" sz="1200" dirty="0">
              <a:solidFill>
                <a:srgbClr val="FF0000"/>
              </a:solidFill>
              <a:latin typeface="Arial Black" panose="020B0A04020102020204" pitchFamily="34" charset="0"/>
            </a:endParaRPr>
          </a:p>
        </p:txBody>
      </p:sp>
      <p:sp>
        <p:nvSpPr>
          <p:cNvPr id="3" name="TextBox 2">
            <a:extLst>
              <a:ext uri="{FF2B5EF4-FFF2-40B4-BE49-F238E27FC236}">
                <a16:creationId xmlns:a16="http://schemas.microsoft.com/office/drawing/2014/main" id="{ABD7DB57-AFC7-D698-1F1F-A05F07DE9ED6}"/>
              </a:ext>
            </a:extLst>
          </p:cNvPr>
          <p:cNvSpPr txBox="1"/>
          <p:nvPr/>
        </p:nvSpPr>
        <p:spPr>
          <a:xfrm>
            <a:off x="1100859" y="1334305"/>
            <a:ext cx="338554" cy="369332"/>
          </a:xfrm>
          <a:prstGeom prst="rect">
            <a:avLst/>
          </a:prstGeom>
          <a:noFill/>
        </p:spPr>
        <p:txBody>
          <a:bodyPr wrap="none" rtlCol="0">
            <a:spAutoFit/>
          </a:bodyPr>
          <a:lstStyle/>
          <a:p>
            <a:r>
              <a:rPr lang="kk-KZ" b="1" dirty="0">
                <a:solidFill>
                  <a:srgbClr val="002060"/>
                </a:solidFill>
                <a:latin typeface="Arial Black" panose="020B0A04020102020204" pitchFamily="34" charset="0"/>
                <a:cs typeface="Tahoma" panose="020B0604030504040204" pitchFamily="34" charset="0"/>
              </a:rPr>
              <a:t>1</a:t>
            </a:r>
            <a:endParaRPr lang="ru-RU" b="1" dirty="0">
              <a:solidFill>
                <a:srgbClr val="002060"/>
              </a:solidFill>
              <a:latin typeface="Arial Black" panose="020B0A04020102020204" pitchFamily="34" charset="0"/>
              <a:cs typeface="Tahoma" panose="020B0604030504040204" pitchFamily="34" charset="0"/>
            </a:endParaRPr>
          </a:p>
        </p:txBody>
      </p:sp>
      <p:sp>
        <p:nvSpPr>
          <p:cNvPr id="6" name="TextBox 5">
            <a:extLst>
              <a:ext uri="{FF2B5EF4-FFF2-40B4-BE49-F238E27FC236}">
                <a16:creationId xmlns:a16="http://schemas.microsoft.com/office/drawing/2014/main" id="{F7D177EB-20E2-000E-DB99-484B57FC6FDC}"/>
              </a:ext>
            </a:extLst>
          </p:cNvPr>
          <p:cNvSpPr txBox="1"/>
          <p:nvPr/>
        </p:nvSpPr>
        <p:spPr>
          <a:xfrm>
            <a:off x="4404964" y="1329432"/>
            <a:ext cx="338486" cy="369332"/>
          </a:xfrm>
          <a:prstGeom prst="rect">
            <a:avLst/>
          </a:prstGeom>
          <a:noFill/>
        </p:spPr>
        <p:txBody>
          <a:bodyPr wrap="square">
            <a:spAutoFit/>
          </a:bodyPr>
          <a:lstStyle/>
          <a:p>
            <a:r>
              <a:rPr lang="kk-KZ" b="1" dirty="0">
                <a:solidFill>
                  <a:srgbClr val="002060"/>
                </a:solidFill>
                <a:latin typeface="Arial Black" panose="020B0A04020102020204" pitchFamily="34" charset="0"/>
                <a:cs typeface="Tahoma" panose="020B0604030504040204" pitchFamily="34" charset="0"/>
              </a:rPr>
              <a:t>2</a:t>
            </a:r>
            <a:endParaRPr lang="ru-RU" b="1" dirty="0">
              <a:solidFill>
                <a:srgbClr val="002060"/>
              </a:solidFill>
              <a:latin typeface="Arial Black" panose="020B0A04020102020204" pitchFamily="34" charset="0"/>
              <a:cs typeface="Tahoma" panose="020B0604030504040204" pitchFamily="34" charset="0"/>
            </a:endParaRPr>
          </a:p>
        </p:txBody>
      </p:sp>
      <p:sp>
        <p:nvSpPr>
          <p:cNvPr id="7" name="Шеврон 30">
            <a:extLst>
              <a:ext uri="{FF2B5EF4-FFF2-40B4-BE49-F238E27FC236}">
                <a16:creationId xmlns:a16="http://schemas.microsoft.com/office/drawing/2014/main" id="{9C710449-BDDF-1A08-589A-0BEB66E0485E}"/>
              </a:ext>
            </a:extLst>
          </p:cNvPr>
          <p:cNvSpPr/>
          <p:nvPr/>
        </p:nvSpPr>
        <p:spPr>
          <a:xfrm>
            <a:off x="2670097" y="2205245"/>
            <a:ext cx="153987" cy="223838"/>
          </a:xfrm>
          <a:prstGeom prst="chevron">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Шеврон 75">
            <a:extLst>
              <a:ext uri="{FF2B5EF4-FFF2-40B4-BE49-F238E27FC236}">
                <a16:creationId xmlns:a16="http://schemas.microsoft.com/office/drawing/2014/main" id="{984629B6-4EFA-562E-9291-6C4BBF98438A}"/>
              </a:ext>
            </a:extLst>
          </p:cNvPr>
          <p:cNvSpPr/>
          <p:nvPr/>
        </p:nvSpPr>
        <p:spPr>
          <a:xfrm>
            <a:off x="2837656" y="2225883"/>
            <a:ext cx="131762" cy="182562"/>
          </a:xfrm>
          <a:prstGeom prst="chevron">
            <a:avLst>
              <a:gd name="adj" fmla="val 4863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Овал 9">
            <a:extLst>
              <a:ext uri="{FF2B5EF4-FFF2-40B4-BE49-F238E27FC236}">
                <a16:creationId xmlns:a16="http://schemas.microsoft.com/office/drawing/2014/main" id="{A630B46F-D1B1-FF0B-E3A6-37C1DCF9EC2B}"/>
              </a:ext>
            </a:extLst>
          </p:cNvPr>
          <p:cNvSpPr/>
          <p:nvPr/>
        </p:nvSpPr>
        <p:spPr>
          <a:xfrm>
            <a:off x="8951601" y="1220423"/>
            <a:ext cx="417512" cy="417512"/>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741AFD68-E7E4-D00C-FC23-AB8CD492175B}"/>
              </a:ext>
            </a:extLst>
          </p:cNvPr>
          <p:cNvSpPr txBox="1"/>
          <p:nvPr/>
        </p:nvSpPr>
        <p:spPr>
          <a:xfrm>
            <a:off x="2135235" y="4104561"/>
            <a:ext cx="338554" cy="369332"/>
          </a:xfrm>
          <a:prstGeom prst="rect">
            <a:avLst/>
          </a:prstGeom>
          <a:noFill/>
        </p:spPr>
        <p:txBody>
          <a:bodyPr wrap="none" rtlCol="0">
            <a:spAutoFit/>
          </a:bodyPr>
          <a:lstStyle/>
          <a:p>
            <a:r>
              <a:rPr lang="ru-RU" b="1" dirty="0">
                <a:solidFill>
                  <a:srgbClr val="002060"/>
                </a:solidFill>
                <a:latin typeface="Arial Black" panose="020B0A04020102020204" pitchFamily="34" charset="0"/>
                <a:cs typeface="Tahoma" panose="020B0604030504040204" pitchFamily="34" charset="0"/>
              </a:rPr>
              <a:t>4</a:t>
            </a:r>
          </a:p>
        </p:txBody>
      </p:sp>
      <p:sp>
        <p:nvSpPr>
          <p:cNvPr id="15" name="Овал 14">
            <a:extLst>
              <a:ext uri="{FF2B5EF4-FFF2-40B4-BE49-F238E27FC236}">
                <a16:creationId xmlns:a16="http://schemas.microsoft.com/office/drawing/2014/main" id="{A224F02D-05C7-41F8-F395-780711E51B73}"/>
              </a:ext>
            </a:extLst>
          </p:cNvPr>
          <p:cNvSpPr/>
          <p:nvPr/>
        </p:nvSpPr>
        <p:spPr>
          <a:xfrm>
            <a:off x="2107668" y="4084870"/>
            <a:ext cx="417512" cy="417512"/>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grpSp>
        <p:nvGrpSpPr>
          <p:cNvPr id="4" name="Группа 3">
            <a:extLst>
              <a:ext uri="{FF2B5EF4-FFF2-40B4-BE49-F238E27FC236}">
                <a16:creationId xmlns:a16="http://schemas.microsoft.com/office/drawing/2014/main" id="{D89F1C52-2B7C-479F-D41F-CB33D3A8A481}"/>
              </a:ext>
            </a:extLst>
          </p:cNvPr>
          <p:cNvGrpSpPr/>
          <p:nvPr/>
        </p:nvGrpSpPr>
        <p:grpSpPr>
          <a:xfrm>
            <a:off x="4608253" y="4101481"/>
            <a:ext cx="415925" cy="415925"/>
            <a:chOff x="3493195" y="4087248"/>
            <a:chExt cx="415925" cy="415925"/>
          </a:xfrm>
        </p:grpSpPr>
        <p:sp>
          <p:nvSpPr>
            <p:cNvPr id="51" name="Овал 50">
              <a:extLst>
                <a:ext uri="{FF2B5EF4-FFF2-40B4-BE49-F238E27FC236}">
                  <a16:creationId xmlns:a16="http://schemas.microsoft.com/office/drawing/2014/main" id="{6630FDA9-A4DE-45E2-AEBD-67DB4B5910DD}"/>
                </a:ext>
              </a:extLst>
            </p:cNvPr>
            <p:cNvSpPr/>
            <p:nvPr/>
          </p:nvSpPr>
          <p:spPr>
            <a:xfrm>
              <a:off x="3493195" y="4087248"/>
              <a:ext cx="415925" cy="415925"/>
            </a:xfrm>
            <a:prstGeom prst="ellipse">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16" name="TextBox 15">
              <a:extLst>
                <a:ext uri="{FF2B5EF4-FFF2-40B4-BE49-F238E27FC236}">
                  <a16:creationId xmlns:a16="http://schemas.microsoft.com/office/drawing/2014/main" id="{E4F3CDAE-291A-A120-6F32-F51FDDF7DFE1}"/>
                </a:ext>
              </a:extLst>
            </p:cNvPr>
            <p:cNvSpPr txBox="1"/>
            <p:nvPr/>
          </p:nvSpPr>
          <p:spPr>
            <a:xfrm>
              <a:off x="3531880" y="4106476"/>
              <a:ext cx="338554" cy="369332"/>
            </a:xfrm>
            <a:prstGeom prst="rect">
              <a:avLst/>
            </a:prstGeom>
            <a:noFill/>
          </p:spPr>
          <p:txBody>
            <a:bodyPr wrap="none" rtlCol="0">
              <a:spAutoFit/>
            </a:bodyPr>
            <a:lstStyle/>
            <a:p>
              <a:r>
                <a:rPr lang="ru-RU" b="1" dirty="0">
                  <a:solidFill>
                    <a:srgbClr val="002060"/>
                  </a:solidFill>
                  <a:latin typeface="Arial Black" panose="020B0A04020102020204" pitchFamily="34" charset="0"/>
                  <a:cs typeface="Tahoma" panose="020B0604030504040204" pitchFamily="34" charset="0"/>
                </a:rPr>
                <a:t>5</a:t>
              </a:r>
            </a:p>
          </p:txBody>
        </p:sp>
      </p:grpSp>
      <p:sp>
        <p:nvSpPr>
          <p:cNvPr id="17" name="TextBox 16">
            <a:extLst>
              <a:ext uri="{FF2B5EF4-FFF2-40B4-BE49-F238E27FC236}">
                <a16:creationId xmlns:a16="http://schemas.microsoft.com/office/drawing/2014/main" id="{210A4D3A-047A-38A2-6350-D99675E043C2}"/>
              </a:ext>
            </a:extLst>
          </p:cNvPr>
          <p:cNvSpPr txBox="1"/>
          <p:nvPr/>
        </p:nvSpPr>
        <p:spPr>
          <a:xfrm>
            <a:off x="7014413" y="4085115"/>
            <a:ext cx="338554" cy="369332"/>
          </a:xfrm>
          <a:prstGeom prst="rect">
            <a:avLst/>
          </a:prstGeom>
          <a:noFill/>
        </p:spPr>
        <p:txBody>
          <a:bodyPr wrap="none" rtlCol="0">
            <a:spAutoFit/>
          </a:bodyPr>
          <a:lstStyle/>
          <a:p>
            <a:r>
              <a:rPr lang="ru-RU" b="1" dirty="0">
                <a:solidFill>
                  <a:srgbClr val="002060"/>
                </a:solidFill>
                <a:latin typeface="Arial Black" panose="020B0A04020102020204" pitchFamily="34" charset="0"/>
                <a:cs typeface="Tahoma" panose="020B0604030504040204" pitchFamily="34" charset="0"/>
              </a:rPr>
              <a:t>6</a:t>
            </a:r>
          </a:p>
        </p:txBody>
      </p:sp>
      <p:sp>
        <p:nvSpPr>
          <p:cNvPr id="19" name="TextBox 18">
            <a:extLst>
              <a:ext uri="{FF2B5EF4-FFF2-40B4-BE49-F238E27FC236}">
                <a16:creationId xmlns:a16="http://schemas.microsoft.com/office/drawing/2014/main" id="{4CB61D7E-ED04-C53E-A963-69E230B946A6}"/>
              </a:ext>
            </a:extLst>
          </p:cNvPr>
          <p:cNvSpPr txBox="1"/>
          <p:nvPr/>
        </p:nvSpPr>
        <p:spPr>
          <a:xfrm>
            <a:off x="9554332" y="4148074"/>
            <a:ext cx="338554" cy="369332"/>
          </a:xfrm>
          <a:prstGeom prst="rect">
            <a:avLst/>
          </a:prstGeom>
          <a:noFill/>
        </p:spPr>
        <p:txBody>
          <a:bodyPr wrap="none" rtlCol="0">
            <a:spAutoFit/>
          </a:bodyPr>
          <a:lstStyle/>
          <a:p>
            <a:r>
              <a:rPr lang="ru-RU" b="1" dirty="0">
                <a:solidFill>
                  <a:srgbClr val="002060"/>
                </a:solidFill>
                <a:latin typeface="Arial Black" panose="020B0A04020102020204" pitchFamily="34" charset="0"/>
                <a:cs typeface="Tahoma" panose="020B0604030504040204" pitchFamily="34" charset="0"/>
              </a:rPr>
              <a:t>7</a:t>
            </a:r>
          </a:p>
        </p:txBody>
      </p:sp>
      <p:sp>
        <p:nvSpPr>
          <p:cNvPr id="5" name="TextBox 4">
            <a:extLst>
              <a:ext uri="{FF2B5EF4-FFF2-40B4-BE49-F238E27FC236}">
                <a16:creationId xmlns:a16="http://schemas.microsoft.com/office/drawing/2014/main" id="{F4BB672C-C173-881A-0C66-462D921BAA69}"/>
              </a:ext>
            </a:extLst>
          </p:cNvPr>
          <p:cNvSpPr txBox="1"/>
          <p:nvPr/>
        </p:nvSpPr>
        <p:spPr>
          <a:xfrm>
            <a:off x="8990042" y="1242469"/>
            <a:ext cx="338554" cy="369332"/>
          </a:xfrm>
          <a:prstGeom prst="rect">
            <a:avLst/>
          </a:prstGeom>
          <a:noFill/>
        </p:spPr>
        <p:txBody>
          <a:bodyPr wrap="none" rtlCol="0">
            <a:spAutoFit/>
          </a:bodyPr>
          <a:lstStyle/>
          <a:p>
            <a:r>
              <a:rPr lang="kk-KZ" b="1" dirty="0">
                <a:solidFill>
                  <a:srgbClr val="002060"/>
                </a:solidFill>
                <a:latin typeface="Arial Black" panose="020B0A04020102020204" pitchFamily="34" charset="0"/>
                <a:cs typeface="Tahoma" panose="020B0604030504040204" pitchFamily="34" charset="0"/>
              </a:rPr>
              <a:t>3</a:t>
            </a:r>
            <a:endParaRPr lang="ru-RU" b="1" dirty="0">
              <a:solidFill>
                <a:srgbClr val="002060"/>
              </a:solidFill>
              <a:latin typeface="Arial Black" panose="020B0A0402010202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10844</TotalTime>
  <Words>295</Words>
  <Application>Microsoft Office PowerPoint</Application>
  <PresentationFormat>Широкоэкранный</PresentationFormat>
  <Paragraphs>19</Paragraphs>
  <Slides>1</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vt:i4>
      </vt:variant>
    </vt:vector>
  </HeadingPairs>
  <TitlesOfParts>
    <vt:vector size="7" baseType="lpstr">
      <vt:lpstr>Arial</vt:lpstr>
      <vt:lpstr>Arial Black</vt:lpstr>
      <vt:lpstr>Calibri</vt:lpstr>
      <vt:lpstr>Calibri Light</vt:lpstr>
      <vt:lpstr>Tahoma</vt:lpstr>
      <vt:lpstr>Тема Office</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Инвестиции в сферу образования</dc:title>
  <dc:creator>User</dc:creator>
  <cp:lastModifiedBy>Альбек Аронов</cp:lastModifiedBy>
  <cp:revision>24</cp:revision>
  <cp:lastPrinted>2025-03-27T13:15:04Z</cp:lastPrinted>
  <dcterms:created xsi:type="dcterms:W3CDTF">2022-01-17T04:02:36Z</dcterms:created>
  <dcterms:modified xsi:type="dcterms:W3CDTF">2025-10-01T04:18:34Z</dcterms:modified>
</cp:coreProperties>
</file>