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219" r:id="rId3"/>
    <p:sldId id="2220" r:id="rId4"/>
    <p:sldId id="2222" r:id="rId5"/>
    <p:sldId id="2223" r:id="rId6"/>
    <p:sldId id="2224" r:id="rId7"/>
    <p:sldId id="2221" r:id="rId8"/>
    <p:sldId id="2227" r:id="rId9"/>
    <p:sldId id="2228" r:id="rId10"/>
    <p:sldId id="222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2EB"/>
    <a:srgbClr val="55BAED"/>
    <a:srgbClr val="E0ECEC"/>
    <a:srgbClr val="D3E3E3"/>
    <a:srgbClr val="D0E2E2"/>
    <a:srgbClr val="ACEB57"/>
    <a:srgbClr val="9CE739"/>
    <a:srgbClr val="97E62E"/>
    <a:srgbClr val="4BFFA5"/>
    <a:srgbClr val="00E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E360-CD59-BE44-BAF8-C665EAEAD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950A70-B886-5844-AE86-EDC19473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3B2FF-6540-2D47-8D33-03F2038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38A53-9A10-FF43-87BE-E847CC35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B3EF4-4264-4E40-9A14-9467B6B4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6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4A65-3338-F840-A50C-13471A77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38BD4C-E9E3-4E4F-8544-BC2AAADA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F82A0-BF95-F643-86E3-D1A1E0A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91ABF-DB5F-CC43-B5FD-A30B5310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8DEC5-5E43-5A45-BDB8-69160708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FC74CE-290F-6A48-B0C5-52B1B175B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53FAF-98D3-494F-92D9-C5835C0A7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B9789-EE81-794A-9C94-F8EA49C4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DE04-3CBA-5C48-ACB6-29925BA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C8BEF-73FC-1448-AB2F-4C701118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7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692BD-A043-4FF3-9A6D-F8E745B3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C10FC0-AED4-4021-9003-8B9A6E5AD8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F3B9CA-7DA7-45D2-8CD8-D042585C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0A8FD-5594-4475-99DB-6F9A5D0B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8D9D7-E87E-4613-939C-23D5865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8471A-C03D-486B-96A3-AA46E8CC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40AB876-3A93-46AD-B4C5-C875C911F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41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69C8C84-2FF8-47D0-AE0A-BA68095B7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A761F2E-8ECF-45FC-9603-D9F022D73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EA2A747-4BBC-4EED-B2A8-4BAE52A97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CAD1E-928E-473F-B3A0-2FAB384E3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64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219D9-B42D-404D-A05B-BD83D930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0D20B-CEB3-8D46-B644-1B0F19A1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52EA6-DBCE-0144-A480-D237EE24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6CF56-ABEF-F746-8C1C-66E5AB7A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DB65-533A-4F4B-A0F5-8D979572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93E58-626D-7D4E-9CCF-0E1B01A8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C5636-DD4E-B748-99B0-6ED6929C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AF1A8-B220-5A46-BFE8-652E579D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32751-3B2C-2B4A-9999-096D80E3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2D97D-CDC4-CA4A-824A-A5D06E40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3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80F5F-DB07-964B-AFDD-549536F6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623C9-FF6B-9C47-ADD1-F3EC1761E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00E532-248F-AC47-A0A8-FE0E14B2B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868C1-1B05-2A4E-9E4F-9B37DDE2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37DCC-937E-2F40-A15B-CFDBD592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F11B3-9E1B-564F-BEDE-43B88765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9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EE5DE-001B-104C-895C-56E301D2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D82E1-9AFA-774F-B6AB-178D4C22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DDE2F3-F940-454D-AB09-1BF948968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A163CE-7A11-C94B-9F7C-9F802C9AD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ED2280-F23B-8344-850E-1F4776436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F376B6-67D7-E442-BE90-554A3FD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69706-AA63-EB42-95CE-357BAA31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10BC8B-855B-5845-B265-48180122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9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6716B-A4B1-9147-8327-CF0160CE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CE41A2-5F69-8945-81D6-38400BC9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BB754-19B2-A34F-946E-C622B275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D5308-1C1A-7D4F-8121-C25977B4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2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807A7-BB11-E142-AFCD-93B07962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77E687-8AA4-2542-A035-06F6895D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AE2DE6-804F-A54F-B781-CF3B4AE7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0F187-091B-5C48-9C61-85DB0B70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953F4-C8D3-334C-A2C4-2384B5A2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E005E-9906-8347-9CE7-B33DC4F5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2C4EB-C71A-5648-ACC2-6A0CC6E6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6213E-75E8-7043-AF78-5E45A640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912A5-3088-8F46-9B2B-92172376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6FFE-6B36-E146-A413-89783CCB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B3D697-5033-0344-9318-93A9414F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BD9BC-948D-EA46-A3DA-6EA97427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796D9-AAD0-F84B-A2C3-86555584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6B676-C843-A54D-B6E9-981A2557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6B71D4-616B-AE46-9AEE-6D7EE61D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1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9D561-3E11-1740-943A-45A33180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973A8-A518-2A45-AA82-BC270556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5FE9C-59FD-694D-8F26-A5596A792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68B6A-D36B-D947-A8BF-3DB0D669F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70FDB-CD49-FF48-8C34-E649EABB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89563" y="542744"/>
            <a:ext cx="6096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</a:rPr>
              <a:t>ЗАПАДНО-КАЗАХСТАНКАЯ ОБЛАСТЬ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08AE7-01A4-7A15-6D2D-16C426AB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08" y="2026797"/>
            <a:ext cx="10501225" cy="1659274"/>
          </a:xfrm>
        </p:spPr>
        <p:txBody>
          <a:bodyPr rtlCol="0">
            <a:noAutofit/>
          </a:bodyPr>
          <a:lstStyle/>
          <a:p>
            <a:br>
              <a:rPr lang="kk-KZ" sz="3600" dirty="0">
                <a:solidFill>
                  <a:schemeClr val="bg1"/>
                </a:solidFill>
              </a:rPr>
            </a:br>
            <a:r>
              <a:rPr lang="kk-KZ" sz="3600" b="1" dirty="0">
                <a:solidFill>
                  <a:schemeClr val="bg1"/>
                </a:solidFill>
                <a:latin typeface="+mn-lt"/>
              </a:rPr>
              <a:t>«АУЫЛ АМАНАТЫ»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ПРОГРАММА ПОВЫШЕНИЯ ДОХОДОВ СЕЛЬСКОГО НАСЕЛЕНИЯ</a:t>
            </a:r>
            <a:endParaRPr lang="kk-KZ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08FD20-375E-012C-0C34-2D225B4CE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992" y="5630052"/>
            <a:ext cx="4854339" cy="914401"/>
          </a:xfrm>
        </p:spPr>
        <p:txBody>
          <a:bodyPr rtlCol="0"/>
          <a:lstStyle/>
          <a:p>
            <a:pPr algn="ctr" rtl="0">
              <a:lnSpc>
                <a:spcPts val="2880"/>
              </a:lnSpc>
              <a:spcBef>
                <a:spcPts val="0"/>
              </a:spcBef>
            </a:pPr>
            <a:r>
              <a:rPr lang="kk-KZ" b="1" dirty="0" err="1">
                <a:solidFill>
                  <a:schemeClr val="bg1"/>
                </a:solidFill>
              </a:rPr>
              <a:t>г.Уральск</a:t>
            </a:r>
            <a:endParaRPr lang="ru-RU" b="1" dirty="0">
              <a:solidFill>
                <a:schemeClr val="bg1"/>
              </a:solidFill>
            </a:endParaRPr>
          </a:p>
          <a:p>
            <a:pPr algn="ctr" rtl="0">
              <a:lnSpc>
                <a:spcPts val="288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2025 год</a:t>
            </a:r>
          </a:p>
        </p:txBody>
      </p:sp>
      <p:pic>
        <p:nvPicPr>
          <p:cNvPr id="4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77F9C59D-3A5F-9C53-520B-DF3E674AE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0" y="199606"/>
            <a:ext cx="1822450" cy="18224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EFBDC-78D0-9476-1A94-6146F0155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249216" y="199606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723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91CE-DDF7-740A-F5FB-812093D5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65C1F-7BE9-7F27-3045-CC61D21B0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A45A4-FF86-F546-80FD-3FED47384629}"/>
              </a:ext>
            </a:extLst>
          </p:cNvPr>
          <p:cNvSpPr txBox="1"/>
          <p:nvPr/>
        </p:nvSpPr>
        <p:spPr>
          <a:xfrm>
            <a:off x="2094767" y="2718768"/>
            <a:ext cx="831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kk-KZ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kk-KZ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kk-KZ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D48B7305-986E-EE6D-8735-C4FB747B5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7BBBE-1530-A384-05E8-D5ED066AFC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26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E897B-BE05-4C44-ADA5-1B7A6026D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05FB45DE-555A-8F47-AF3A-D20A072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-22529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A923418-23FA-A055-CC63-E749417D02E7}"/>
              </a:ext>
            </a:extLst>
          </p:cNvPr>
          <p:cNvCxnSpPr>
            <a:cxnSpLocks/>
          </p:cNvCxnSpPr>
          <p:nvPr/>
        </p:nvCxnSpPr>
        <p:spPr>
          <a:xfrm flipV="1">
            <a:off x="377500" y="443520"/>
            <a:ext cx="6863809" cy="1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0639A55A-B5A5-8409-CFCF-D317F740C80D}"/>
              </a:ext>
            </a:extLst>
          </p:cNvPr>
          <p:cNvSpPr txBox="1">
            <a:spLocks/>
          </p:cNvSpPr>
          <p:nvPr/>
        </p:nvSpPr>
        <p:spPr>
          <a:xfrm>
            <a:off x="296486" y="517126"/>
            <a:ext cx="8596668" cy="1071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Повышение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доходов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населения</a:t>
            </a:r>
            <a:endParaRPr lang="kk-KZ" sz="1600" dirty="0">
              <a:solidFill>
                <a:srgbClr val="002060"/>
              </a:solidFill>
            </a:endParaRP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Обеспечение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продуктивной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занятостью</a:t>
            </a:r>
            <a:endParaRPr lang="kk-KZ" sz="1600" dirty="0">
              <a:solidFill>
                <a:srgbClr val="002060"/>
              </a:solidFill>
            </a:endParaRP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Развитие предпринимательства в сельских населенных пунктах</a:t>
            </a:r>
            <a:endParaRPr lang="kk-KZ" sz="1600" dirty="0">
              <a:solidFill>
                <a:srgbClr val="002060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815DB02-D704-EF3B-F3D7-44E6E0E46F61}"/>
              </a:ext>
            </a:extLst>
          </p:cNvPr>
          <p:cNvSpPr txBox="1">
            <a:spLocks/>
          </p:cNvSpPr>
          <p:nvPr/>
        </p:nvSpPr>
        <p:spPr>
          <a:xfrm>
            <a:off x="296486" y="1427289"/>
            <a:ext cx="7557729" cy="46604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Приоритетные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kk-KZ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12084CD-4947-9C30-E53E-C972EE612AA2}"/>
              </a:ext>
            </a:extLst>
          </p:cNvPr>
          <p:cNvCxnSpPr>
            <a:cxnSpLocks/>
          </p:cNvCxnSpPr>
          <p:nvPr/>
        </p:nvCxnSpPr>
        <p:spPr>
          <a:xfrm>
            <a:off x="377500" y="1893337"/>
            <a:ext cx="9496173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8A9DBDFA-7493-1C44-0702-E77F3606B10C}"/>
              </a:ext>
            </a:extLst>
          </p:cNvPr>
          <p:cNvSpPr txBox="1">
            <a:spLocks/>
          </p:cNvSpPr>
          <p:nvPr/>
        </p:nvSpPr>
        <p:spPr>
          <a:xfrm>
            <a:off x="296486" y="2059303"/>
            <a:ext cx="8596668" cy="2549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Развитие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сельскохозяйственной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кооперации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Растениеводство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Несельскохозяйственные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виды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бизнеса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Птицеводство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Животноводство</a:t>
            </a:r>
            <a:r>
              <a:rPr lang="kk-KZ" sz="1600" dirty="0">
                <a:solidFill>
                  <a:srgbClr val="002060"/>
                </a:solidFill>
              </a:rPr>
              <a:t> (</a:t>
            </a:r>
            <a:r>
              <a:rPr lang="kk-KZ" sz="1600" dirty="0" err="1">
                <a:solidFill>
                  <a:srgbClr val="002060"/>
                </a:solidFill>
              </a:rPr>
              <a:t>разведение</a:t>
            </a:r>
            <a:r>
              <a:rPr lang="kk-KZ" sz="1600" dirty="0">
                <a:solidFill>
                  <a:srgbClr val="002060"/>
                </a:solidFill>
              </a:rPr>
              <a:t> КРС </a:t>
            </a:r>
            <a:r>
              <a:rPr lang="kk-KZ" sz="1600" dirty="0" err="1">
                <a:solidFill>
                  <a:srgbClr val="002060"/>
                </a:solidFill>
              </a:rPr>
              <a:t>молочного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направления</a:t>
            </a:r>
            <a:r>
              <a:rPr lang="kk-KZ" sz="1600" dirty="0">
                <a:solidFill>
                  <a:srgbClr val="002060"/>
                </a:solidFill>
              </a:rPr>
              <a:t>);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Рыбоводство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Пчеловодство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Животноводство</a:t>
            </a:r>
            <a:r>
              <a:rPr lang="kk-KZ" sz="1600" dirty="0">
                <a:solidFill>
                  <a:srgbClr val="002060"/>
                </a:solidFill>
              </a:rPr>
              <a:t> (</a:t>
            </a:r>
            <a:r>
              <a:rPr lang="kk-KZ" sz="1600" dirty="0" err="1">
                <a:solidFill>
                  <a:srgbClr val="002060"/>
                </a:solidFill>
              </a:rPr>
              <a:t>разведение</a:t>
            </a:r>
            <a:r>
              <a:rPr lang="kk-KZ" sz="1600" dirty="0">
                <a:solidFill>
                  <a:srgbClr val="002060"/>
                </a:solidFill>
              </a:rPr>
              <a:t> МРС).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5C48DBE-1D8B-08BB-FA41-3EB7B8E8A2E3}"/>
              </a:ext>
            </a:extLst>
          </p:cNvPr>
          <p:cNvSpPr txBox="1">
            <a:spLocks/>
          </p:cNvSpPr>
          <p:nvPr/>
        </p:nvSpPr>
        <p:spPr>
          <a:xfrm>
            <a:off x="363568" y="4636390"/>
            <a:ext cx="11172650" cy="3433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Микрокредиты не предоставляются на следующие цели</a:t>
            </a: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k-KZ" sz="2000" b="1" u="sng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6F5283D-42C4-3ADB-59E9-CD3C9265B246}"/>
              </a:ext>
            </a:extLst>
          </p:cNvPr>
          <p:cNvSpPr txBox="1">
            <a:spLocks/>
          </p:cNvSpPr>
          <p:nvPr/>
        </p:nvSpPr>
        <p:spPr>
          <a:xfrm>
            <a:off x="271208" y="5180573"/>
            <a:ext cx="11624306" cy="12396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342900" indent="-342900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k-KZ" dirty="0" err="1">
                <a:solidFill>
                  <a:srgbClr val="002060"/>
                </a:solidFill>
              </a:rPr>
              <a:t>приобретение</a:t>
            </a:r>
            <a:r>
              <a:rPr lang="kk-KZ" dirty="0">
                <a:solidFill>
                  <a:srgbClr val="002060"/>
                </a:solidFill>
              </a:rPr>
              <a:t> </a:t>
            </a:r>
            <a:r>
              <a:rPr lang="kk-KZ" dirty="0" err="1">
                <a:solidFill>
                  <a:srgbClr val="002060"/>
                </a:solidFill>
              </a:rPr>
              <a:t>легкового</a:t>
            </a:r>
            <a:r>
              <a:rPr lang="kk-KZ" dirty="0">
                <a:solidFill>
                  <a:srgbClr val="002060"/>
                </a:solidFill>
              </a:rPr>
              <a:t> </a:t>
            </a:r>
            <a:r>
              <a:rPr lang="kk-KZ" dirty="0" err="1">
                <a:solidFill>
                  <a:srgbClr val="002060"/>
                </a:solidFill>
              </a:rPr>
              <a:t>автотранспорта</a:t>
            </a:r>
            <a:r>
              <a:rPr lang="kk-KZ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приобретение сельскохозяйственных животных у близких родственников</a:t>
            </a:r>
            <a:r>
              <a:rPr lang="kk-KZ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приобретение и/или строительство зданий, помещений, объектов жилищного назначения</a:t>
            </a:r>
            <a:r>
              <a:rPr lang="kk-KZ" dirty="0">
                <a:solidFill>
                  <a:srgbClr val="002060"/>
                </a:solidFill>
              </a:rPr>
              <a:t>;</a:t>
            </a:r>
          </a:p>
          <a:p>
            <a:r>
              <a:rPr lang="kk-KZ" dirty="0" err="1">
                <a:solidFill>
                  <a:srgbClr val="002060"/>
                </a:solidFill>
              </a:rPr>
              <a:t>приобретение</a:t>
            </a:r>
            <a:r>
              <a:rPr lang="kk-KZ" dirty="0">
                <a:solidFill>
                  <a:srgbClr val="002060"/>
                </a:solidFill>
              </a:rPr>
              <a:t> </a:t>
            </a:r>
            <a:r>
              <a:rPr lang="kk-KZ" dirty="0" err="1">
                <a:solidFill>
                  <a:srgbClr val="002060"/>
                </a:solidFill>
              </a:rPr>
              <a:t>лошадей</a:t>
            </a:r>
            <a:r>
              <a:rPr lang="kk-KZ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на оптовую и розничную торговлю</a:t>
            </a:r>
            <a:r>
              <a:rPr lang="kk-KZ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581494-CDAE-2691-F20F-496B233528CA}"/>
              </a:ext>
            </a:extLst>
          </p:cNvPr>
          <p:cNvCxnSpPr>
            <a:cxnSpLocks/>
          </p:cNvCxnSpPr>
          <p:nvPr/>
        </p:nvCxnSpPr>
        <p:spPr>
          <a:xfrm>
            <a:off x="360220" y="5076780"/>
            <a:ext cx="1173018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D93C20D9-31A8-D848-12E8-3A43D3B19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879"/>
            <a:ext cx="1822450" cy="1822450"/>
          </a:xfrm>
          <a:prstGeom prst="rect">
            <a:avLst/>
          </a:prstGeom>
          <a:noFill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5D9C380-F5EC-95B1-406C-B3E95B8C1A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447699" y="5138477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427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C8DD-BC19-F89C-97BF-DA34BEB1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6BAAD-8535-F661-F534-9855C6338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2AA54985-BF4C-C6BD-6B39-5D75FDFB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категория </a:t>
            </a:r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заемщиков</a:t>
            </a:r>
            <a:endParaRPr lang="kk-KZ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36F13C2-E92B-4C46-F885-EB7F49CC1A5E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D65AD99-AF74-1832-DD6B-5C1DA1312136}"/>
              </a:ext>
            </a:extLst>
          </p:cNvPr>
          <p:cNvSpPr txBox="1">
            <a:spLocks/>
          </p:cNvSpPr>
          <p:nvPr/>
        </p:nvSpPr>
        <p:spPr>
          <a:xfrm>
            <a:off x="296486" y="933270"/>
            <a:ext cx="9216969" cy="2675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Безработные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лица, самостоятельно осуществляющие деятельность по производству (реализации) товаров, выполнению работ и оказанию услуг с целью извлечения дохода без государственной регистрации в качестве индивидуального предпринимателя, и (или) бездействующие индивидуальные предприниматели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kk-KZ" sz="1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16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3F038C2-2A2E-E117-02A3-35B21028EE9F}"/>
              </a:ext>
            </a:extLst>
          </p:cNvPr>
          <p:cNvCxnSpPr>
            <a:cxnSpLocks/>
          </p:cNvCxnSpPr>
          <p:nvPr/>
        </p:nvCxnSpPr>
        <p:spPr>
          <a:xfrm>
            <a:off x="377500" y="4668929"/>
            <a:ext cx="11671065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2811A85-A5A7-30F1-D3A0-C7118B676286}"/>
              </a:ext>
            </a:extLst>
          </p:cNvPr>
          <p:cNvSpPr txBox="1">
            <a:spLocks/>
          </p:cNvSpPr>
          <p:nvPr/>
        </p:nvSpPr>
        <p:spPr>
          <a:xfrm>
            <a:off x="296485" y="4773500"/>
            <a:ext cx="11752079" cy="1403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Регистрация в сельской местности по месту жительства в Западно-Казахстанской области (не менее 12 месяцев)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Обеспечение залогом (недвижимое и движимое имущество, а также иные средства обеспечения) в соответствии с требованиями залоговой политики АО " СПК "</a:t>
            </a:r>
            <a:r>
              <a:rPr lang="ru-RU" sz="1600" dirty="0" err="1">
                <a:solidFill>
                  <a:srgbClr val="002060"/>
                </a:solidFill>
              </a:rPr>
              <a:t>Аqjaiyq</a:t>
            </a:r>
            <a:r>
              <a:rPr lang="ru-RU" sz="1600" dirty="0">
                <a:solidFill>
                  <a:srgbClr val="002060"/>
                </a:solidFill>
              </a:rPr>
              <a:t>"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Положительная кредитная история за последние 12 месяцев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Отсутствие в картотеке К2 (арест судебных исполнителей и других органов)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Отсутствие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задолженности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перед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бюджетом</a:t>
            </a:r>
            <a:r>
              <a:rPr lang="kk-KZ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82D42E4-31E4-6920-9316-7876759491AA}"/>
              </a:ext>
            </a:extLst>
          </p:cNvPr>
          <p:cNvSpPr txBox="1">
            <a:spLocks/>
          </p:cNvSpPr>
          <p:nvPr/>
        </p:nvSpPr>
        <p:spPr>
          <a:xfrm>
            <a:off x="296486" y="2282024"/>
            <a:ext cx="9216969" cy="1991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лица, осуществляющие неоплачиваемую деятельность в семейном предпринимательстве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лица, самостоятельно осуществляющие деятельность по производству продукции в личном подсобном хозяйстве для продажи (обмена), с доходами ниже величины прожиточного минимума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 err="1">
                <a:solidFill>
                  <a:srgbClr val="002060"/>
                </a:solidFill>
              </a:rPr>
              <a:t>Начинающие</a:t>
            </a:r>
            <a:r>
              <a:rPr lang="kk-KZ" sz="1600" dirty="0">
                <a:solidFill>
                  <a:srgbClr val="002060"/>
                </a:solidFill>
              </a:rPr>
              <a:t> и </a:t>
            </a:r>
            <a:r>
              <a:rPr lang="kk-KZ" sz="1600" dirty="0" err="1">
                <a:solidFill>
                  <a:srgbClr val="002060"/>
                </a:solidFill>
              </a:rPr>
              <a:t>действующие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индивидуальные</a:t>
            </a:r>
            <a:r>
              <a:rPr lang="kk-KZ" sz="1600" dirty="0">
                <a:solidFill>
                  <a:srgbClr val="002060"/>
                </a:solidFill>
              </a:rPr>
              <a:t> </a:t>
            </a:r>
            <a:r>
              <a:rPr lang="kk-KZ" sz="1600" dirty="0" err="1">
                <a:solidFill>
                  <a:srgbClr val="002060"/>
                </a:solidFill>
              </a:rPr>
              <a:t>предприниматели</a:t>
            </a: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srgbClr val="002060"/>
                </a:solidFill>
              </a:rPr>
              <a:t>кооперативы, а также члены кооперативов осуществляющие деятельность в соответствии с Законами Республики Казахстан "О сельскохозяйственных кооперативах" и "О производственном кооперативе"</a:t>
            </a:r>
            <a:r>
              <a:rPr lang="kk-KZ" sz="16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kk-KZ" sz="1600" dirty="0">
              <a:solidFill>
                <a:srgbClr val="002060"/>
              </a:solidFill>
            </a:endParaRP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kk-KZ" sz="1600" dirty="0">
              <a:solidFill>
                <a:srgbClr val="002060"/>
              </a:solidFill>
            </a:endParaRP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kk-KZ" sz="1600" dirty="0">
              <a:solidFill>
                <a:srgbClr val="002060"/>
              </a:solidFill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2CF36287-DA76-D292-2843-874D6D17D08F}"/>
              </a:ext>
            </a:extLst>
          </p:cNvPr>
          <p:cNvSpPr txBox="1">
            <a:spLocks/>
          </p:cNvSpPr>
          <p:nvPr/>
        </p:nvSpPr>
        <p:spPr>
          <a:xfrm>
            <a:off x="296486" y="4225472"/>
            <a:ext cx="7856914" cy="35014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потенциальным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заемщикам</a:t>
            </a:r>
            <a:endParaRPr lang="kk-KZ" sz="2000" dirty="0"/>
          </a:p>
        </p:txBody>
      </p: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C7D9F493-1FB3-A92D-EFFC-477DBA3EF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879"/>
            <a:ext cx="1822450" cy="1822450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2BAA6EA-5A1D-BC72-9FB2-03B9C3721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447699" y="5138477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6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39CC0-C359-A80A-E3C3-5DE78BCA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310CBA-F02A-0359-4EBD-8EFA1ACC8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7C1FA106-4FE8-FB91-5977-B1662D1F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залогом</a:t>
            </a:r>
            <a:endParaRPr lang="kk-KZ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E5EA951-26F6-3296-239C-A7E7D0966FDE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347B1314-4099-1ADF-91C2-13365DB21F96}"/>
              </a:ext>
            </a:extLst>
          </p:cNvPr>
          <p:cNvSpPr txBox="1">
            <a:spLocks/>
          </p:cNvSpPr>
          <p:nvPr/>
        </p:nvSpPr>
        <p:spPr>
          <a:xfrm>
            <a:off x="296486" y="1071285"/>
            <a:ext cx="10426932" cy="3122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 err="1">
                <a:solidFill>
                  <a:srgbClr val="002060"/>
                </a:solidFill>
              </a:rPr>
              <a:t>Недвижимость</a:t>
            </a:r>
            <a:r>
              <a:rPr lang="kk-KZ" sz="1800" dirty="0">
                <a:solidFill>
                  <a:srgbClr val="002060"/>
                </a:solidFill>
              </a:rPr>
              <a:t> с </a:t>
            </a:r>
            <a:r>
              <a:rPr lang="kk-KZ" sz="1800" dirty="0" err="1">
                <a:solidFill>
                  <a:srgbClr val="002060"/>
                </a:solidFill>
              </a:rPr>
              <a:t>правоустанавливающими</a:t>
            </a:r>
            <a:r>
              <a:rPr lang="kk-KZ" sz="1800" dirty="0">
                <a:solidFill>
                  <a:srgbClr val="002060"/>
                </a:solidFill>
              </a:rPr>
              <a:t> </a:t>
            </a:r>
            <a:r>
              <a:rPr lang="kk-KZ" sz="1800" dirty="0" err="1">
                <a:solidFill>
                  <a:srgbClr val="002060"/>
                </a:solidFill>
              </a:rPr>
              <a:t>документами</a:t>
            </a:r>
            <a:r>
              <a:rPr lang="kk-KZ" sz="1800" dirty="0">
                <a:solidFill>
                  <a:srgbClr val="002060"/>
                </a:solidFill>
              </a:rPr>
              <a:t>:</a:t>
            </a:r>
          </a:p>
          <a:p>
            <a:pPr marL="358775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1800" i="1" dirty="0">
                <a:solidFill>
                  <a:srgbClr val="002060"/>
                </a:solidFill>
              </a:rPr>
              <a:t>1. </a:t>
            </a:r>
            <a:r>
              <a:rPr lang="ru-RU" sz="1800" i="1" dirty="0">
                <a:solidFill>
                  <a:srgbClr val="002060"/>
                </a:solidFill>
              </a:rPr>
              <a:t>Жилая и нежилая недвижимость (дом, квартира и другие здания) - не ранее 1950 года</a:t>
            </a:r>
            <a:r>
              <a:rPr lang="kk-KZ" sz="1800" i="1" dirty="0">
                <a:solidFill>
                  <a:srgbClr val="002060"/>
                </a:solidFill>
              </a:rPr>
              <a:t>;</a:t>
            </a:r>
          </a:p>
          <a:p>
            <a:pPr marL="358775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1800" i="1" dirty="0">
                <a:solidFill>
                  <a:srgbClr val="002060"/>
                </a:solidFill>
              </a:rPr>
              <a:t>2. </a:t>
            </a:r>
            <a:r>
              <a:rPr lang="ru-RU" sz="1800" i="1" dirty="0">
                <a:solidFill>
                  <a:srgbClr val="002060"/>
                </a:solidFill>
              </a:rPr>
              <a:t>Коммерческая недвижимость (магазин, складские помещения и т. д.)</a:t>
            </a:r>
            <a:r>
              <a:rPr lang="kk-KZ" sz="1800" i="1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800" dirty="0">
                <a:solidFill>
                  <a:srgbClr val="002060"/>
                </a:solidFill>
              </a:rPr>
              <a:t>Допускается залог третьих лиц (залог недвижимости родственников и других лиц)</a:t>
            </a:r>
            <a:r>
              <a:rPr lang="kk-KZ" sz="18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800" dirty="0">
                <a:solidFill>
                  <a:srgbClr val="002060"/>
                </a:solidFill>
              </a:rPr>
              <a:t>Сумма займа до 70% от рыночной стоимости недвижимости, определяемая независимой оценочной компанией</a:t>
            </a:r>
            <a:r>
              <a:rPr lang="kk-KZ" sz="1800" dirty="0">
                <a:solidFill>
                  <a:srgbClr val="002060"/>
                </a:solidFill>
              </a:rPr>
              <a:t>; 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 err="1">
                <a:solidFill>
                  <a:srgbClr val="002060"/>
                </a:solidFill>
              </a:rPr>
              <a:t>Отсутствие</a:t>
            </a:r>
            <a:r>
              <a:rPr lang="kk-KZ" sz="1800" dirty="0">
                <a:solidFill>
                  <a:srgbClr val="002060"/>
                </a:solidFill>
              </a:rPr>
              <a:t> </a:t>
            </a:r>
            <a:r>
              <a:rPr lang="kk-KZ" sz="1800" dirty="0" err="1">
                <a:solidFill>
                  <a:srgbClr val="002060"/>
                </a:solidFill>
              </a:rPr>
              <a:t>залогового</a:t>
            </a:r>
            <a:r>
              <a:rPr lang="kk-KZ" sz="1800" dirty="0">
                <a:solidFill>
                  <a:srgbClr val="002060"/>
                </a:solidFill>
              </a:rPr>
              <a:t> </a:t>
            </a:r>
            <a:r>
              <a:rPr lang="kk-KZ" sz="1800" dirty="0" err="1">
                <a:solidFill>
                  <a:srgbClr val="002060"/>
                </a:solidFill>
              </a:rPr>
              <a:t>обременения</a:t>
            </a:r>
            <a:r>
              <a:rPr lang="kk-KZ" sz="1800" dirty="0">
                <a:solidFill>
                  <a:srgbClr val="002060"/>
                </a:solidFill>
              </a:rPr>
              <a:t>/</a:t>
            </a:r>
            <a:r>
              <a:rPr lang="kk-KZ" sz="1800" dirty="0" err="1">
                <a:solidFill>
                  <a:srgbClr val="002060"/>
                </a:solidFill>
              </a:rPr>
              <a:t>ограничений</a:t>
            </a:r>
            <a:r>
              <a:rPr lang="kk-KZ" sz="1800" dirty="0">
                <a:solidFill>
                  <a:srgbClr val="002060"/>
                </a:solidFill>
              </a:rPr>
              <a:t> </a:t>
            </a:r>
            <a:r>
              <a:rPr lang="kk-KZ" sz="1800" dirty="0" err="1">
                <a:solidFill>
                  <a:srgbClr val="002060"/>
                </a:solidFill>
              </a:rPr>
              <a:t>на</a:t>
            </a:r>
            <a:r>
              <a:rPr lang="kk-KZ" sz="1800" dirty="0">
                <a:solidFill>
                  <a:srgbClr val="002060"/>
                </a:solidFill>
              </a:rPr>
              <a:t> </a:t>
            </a:r>
            <a:r>
              <a:rPr lang="kk-KZ" sz="1800" dirty="0" err="1">
                <a:solidFill>
                  <a:srgbClr val="002060"/>
                </a:solidFill>
              </a:rPr>
              <a:t>залоговое</a:t>
            </a:r>
            <a:r>
              <a:rPr lang="kk-KZ" sz="1800" dirty="0">
                <a:solidFill>
                  <a:srgbClr val="002060"/>
                </a:solidFill>
              </a:rPr>
              <a:t> </a:t>
            </a:r>
            <a:r>
              <a:rPr lang="kk-KZ" sz="1800" dirty="0" err="1">
                <a:solidFill>
                  <a:srgbClr val="002060"/>
                </a:solidFill>
              </a:rPr>
              <a:t>имущество</a:t>
            </a:r>
            <a:r>
              <a:rPr lang="kk-KZ" sz="18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800" dirty="0">
                <a:solidFill>
                  <a:srgbClr val="002060"/>
                </a:solidFill>
              </a:rPr>
              <a:t>Отсутствие задолженности по налогу на залоговое имущество</a:t>
            </a:r>
            <a:r>
              <a:rPr lang="kk-KZ" sz="1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77E0E-30EA-D82C-710B-F32DFA1E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01" y="4578960"/>
            <a:ext cx="2112701" cy="1582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749FB9-8C86-26C2-61BD-88DD552C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" y="4559911"/>
            <a:ext cx="2120858" cy="1582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CDFFD-4B95-E5DE-449C-D53730E67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79" y="4578960"/>
            <a:ext cx="2071915" cy="1615115"/>
          </a:xfrm>
          <a:prstGeom prst="rect">
            <a:avLst/>
          </a:prstGeom>
        </p:spPr>
      </p:pic>
      <p:pic>
        <p:nvPicPr>
          <p:cNvPr id="10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1D3EC4A2-CFF3-5188-1C97-3D34A3D85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879"/>
            <a:ext cx="1822450" cy="1822450"/>
          </a:xfrm>
          <a:prstGeom prst="rect">
            <a:avLst/>
          </a:prstGeom>
          <a:noFill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A51A46D-378B-00F3-4266-688DD095A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447699" y="5138477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6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E491F-0D33-7F9A-397B-8A1A0A80A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BFDE1-FFFC-D465-F908-1BD783CD9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23F25FE8-B12D-8681-EAB8-62742383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кредит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B29F308-81F1-4F06-EDE1-7F881C5147DD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7AD1211-7B54-BCB1-419A-15D21F9A0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38130"/>
              </p:ext>
            </p:extLst>
          </p:nvPr>
        </p:nvGraphicFramePr>
        <p:xfrm>
          <a:off x="411060" y="1089889"/>
          <a:ext cx="10641639" cy="481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399">
                  <a:extLst>
                    <a:ext uri="{9D8B030D-6E8A-4147-A177-3AD203B41FA5}">
                      <a16:colId xmlns:a16="http://schemas.microsoft.com/office/drawing/2014/main" val="4199768188"/>
                    </a:ext>
                  </a:extLst>
                </a:gridCol>
                <a:gridCol w="5338240">
                  <a:extLst>
                    <a:ext uri="{9D8B030D-6E8A-4147-A177-3AD203B41FA5}">
                      <a16:colId xmlns:a16="http://schemas.microsoft.com/office/drawing/2014/main" val="4278844059"/>
                    </a:ext>
                  </a:extLst>
                </a:gridCol>
              </a:tblGrid>
              <a:tr h="391891"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Атауы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Шарттар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260512"/>
                  </a:ext>
                </a:extLst>
              </a:tr>
              <a:tr h="6075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назначение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поголовья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скота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птиц</a:t>
                      </a:r>
                      <a:endParaRPr lang="kk-KZ" sz="16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Растениеводство</a:t>
                      </a:r>
                      <a:endParaRPr lang="kk-KZ" sz="16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новой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техники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оборудования</a:t>
                      </a:r>
                      <a:endParaRPr lang="kk-KZ" sz="16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42394"/>
                  </a:ext>
                </a:extLst>
              </a:tr>
              <a:tr h="607530">
                <a:tc>
                  <a:txBody>
                    <a:bodyPr/>
                    <a:lstStyle/>
                    <a:p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Сумма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кредита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*: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2 500 МРП (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физических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лиц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и ИП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kk-KZ" sz="1600" b="1" baseline="300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8 000 МРП (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кооперативы и </a:t>
                      </a:r>
                      <a:r>
                        <a:rPr lang="ru-RU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проекты по переработке сельскохозяйственной продукции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kk-KZ" sz="1600" b="1" baseline="300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33645"/>
                  </a:ext>
                </a:extLst>
              </a:tr>
              <a:tr h="351728">
                <a:tc>
                  <a:txBody>
                    <a:bodyPr/>
                    <a:lstStyle/>
                    <a:p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Ставка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вознаграждения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2,5%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годовых</a:t>
                      </a:r>
                      <a:endParaRPr lang="kk-KZ" sz="16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18497"/>
                  </a:ext>
                </a:extLst>
              </a:tr>
              <a:tr h="607530">
                <a:tc>
                  <a:txBody>
                    <a:bodyPr/>
                    <a:lstStyle/>
                    <a:p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Срок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кредита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До 7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лет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для проектов в сфере сельского хозяйства и переработки продукции 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До 5 </a:t>
                      </a:r>
                      <a:r>
                        <a:rPr lang="kk-KZ" sz="16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лет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несельскохозяйственных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видов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i="1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бизнеса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64361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Льготный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период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основному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долгу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12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месяцев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775175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Погашение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основного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долга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Равными долями по согласованию с заемщиком, но не реже 1 раза в полугодие</a:t>
                      </a:r>
                      <a:endParaRPr lang="kk-KZ" sz="1600" b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69040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Погашение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6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вознаграждения</a:t>
                      </a: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 согласованию с заемщиком, но не реже 1 раза в полугодие</a:t>
                      </a:r>
                      <a:endParaRPr lang="kk-KZ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696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C9AA55-0168-7BEB-725F-0DFFCE9C83D9}"/>
              </a:ext>
            </a:extLst>
          </p:cNvPr>
          <p:cNvSpPr txBox="1"/>
          <p:nvPr/>
        </p:nvSpPr>
        <p:spPr>
          <a:xfrm>
            <a:off x="670466" y="5895509"/>
            <a:ext cx="9919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для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ИП – до 9 830 тыс.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тенге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;	</a:t>
            </a:r>
          </a:p>
          <a:p>
            <a:r>
              <a:rPr lang="kk-KZ" sz="14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2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для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кооперативов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 – до 31 456 тыс.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тенге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kk-KZ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Ставка</a:t>
            </a:r>
            <a:r>
              <a:rPr lang="kk-KZ" sz="1400" b="1" dirty="0">
                <a:solidFill>
                  <a:srgbClr val="FF0000"/>
                </a:solidFill>
                <a:cs typeface="Arial" panose="020B0604020202020204" pitchFamily="34" charset="0"/>
              </a:rPr>
              <a:t> МРП в 2025 </a:t>
            </a:r>
            <a:r>
              <a:rPr lang="kk-KZ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году</a:t>
            </a:r>
            <a:r>
              <a:rPr lang="kk-KZ" sz="1400" b="1" dirty="0">
                <a:solidFill>
                  <a:srgbClr val="FF0000"/>
                </a:solidFill>
                <a:cs typeface="Arial" panose="020B0604020202020204" pitchFamily="34" charset="0"/>
              </a:rPr>
              <a:t> 3 932 тенге</a:t>
            </a:r>
          </a:p>
        </p:txBody>
      </p:sp>
      <p:pic>
        <p:nvPicPr>
          <p:cNvPr id="7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5320F2C9-3797-9A7F-99CA-B4FBFBDFB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6717555-47C8-7288-4764-9B65C4FDF3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507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DC70-52FB-69A8-674B-93769E2DA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017D1-348B-4D3D-3AE9-1E5B9DD9C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1006BF2C-08BD-0EDB-FA62-02CA4E60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лизинг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465C136-2E24-7091-8EDB-6721794F6569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7FA5CB7-2AB5-7739-26EF-9BF0A92FE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310820"/>
              </p:ext>
            </p:extLst>
          </p:nvPr>
        </p:nvGraphicFramePr>
        <p:xfrm>
          <a:off x="411060" y="1089890"/>
          <a:ext cx="10668271" cy="468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671">
                  <a:extLst>
                    <a:ext uri="{9D8B030D-6E8A-4147-A177-3AD203B41FA5}">
                      <a16:colId xmlns:a16="http://schemas.microsoft.com/office/drawing/2014/main" val="4199768188"/>
                    </a:ext>
                  </a:extLst>
                </a:gridCol>
                <a:gridCol w="5351600">
                  <a:extLst>
                    <a:ext uri="{9D8B030D-6E8A-4147-A177-3AD203B41FA5}">
                      <a16:colId xmlns:a16="http://schemas.microsoft.com/office/drawing/2014/main" val="4278844059"/>
                    </a:ext>
                  </a:extLst>
                </a:gridCol>
              </a:tblGrid>
              <a:tr h="529185"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Атауы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Шарттар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260512"/>
                  </a:ext>
                </a:extLst>
              </a:tr>
              <a:tr h="53645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назначение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новой сельскохозяйственной техники и оборудовании</a:t>
                      </a:r>
                      <a:endParaRPr lang="kk-KZ" sz="16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42394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Сумма </a:t>
                      </a:r>
                      <a:r>
                        <a:rPr lang="kk-KZ" sz="18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лизинга</a:t>
                      </a:r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*: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8 000 (восемь) МРП</a:t>
                      </a:r>
                      <a:endParaRPr lang="kk-KZ" sz="1600" b="1" baseline="300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33645"/>
                  </a:ext>
                </a:extLst>
              </a:tr>
              <a:tr h="530310">
                <a:tc>
                  <a:txBody>
                    <a:bodyPr/>
                    <a:lstStyle/>
                    <a:p>
                      <a:r>
                        <a:rPr lang="kk-KZ" sz="18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Ставка</a:t>
                      </a:r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вознаграждения</a:t>
                      </a:r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2,5 % годовых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18497"/>
                  </a:ext>
                </a:extLst>
              </a:tr>
              <a:tr h="479803">
                <a:tc>
                  <a:txBody>
                    <a:bodyPr/>
                    <a:lstStyle/>
                    <a:p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Срок</a:t>
                      </a:r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noProof="0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лизинга</a:t>
                      </a:r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7 (семь) лет</a:t>
                      </a:r>
                      <a:endParaRPr lang="kk-KZ" sz="1600" i="1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64361"/>
                  </a:ext>
                </a:extLst>
              </a:tr>
              <a:tr h="69726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</a:t>
                      </a:r>
                      <a:endParaRPr lang="kk-KZ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1/3 (одной трети) продолжительности срока лизинга</a:t>
                      </a:r>
                      <a:endParaRPr lang="kk-KZ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775175"/>
                  </a:ext>
                </a:extLst>
              </a:tr>
              <a:tr h="72984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Погашение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основного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долга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Равными долями по согласованию с заемщиком, но не реже 1 раза в полугодие</a:t>
                      </a:r>
                      <a:endParaRPr lang="kk-KZ" sz="1800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69040"/>
                  </a:ext>
                </a:extLst>
              </a:tr>
              <a:tr h="60880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Погашение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800" kern="1200" noProof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вознаграждения</a:t>
                      </a: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согласованию с заемщиком, но не реже 1 раза в полугодие</a:t>
                      </a:r>
                      <a:endParaRPr lang="kk-KZ" sz="1800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696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579853-5C80-9079-926F-2AB7DB05A3A7}"/>
              </a:ext>
            </a:extLst>
          </p:cNvPr>
          <p:cNvSpPr txBox="1"/>
          <p:nvPr/>
        </p:nvSpPr>
        <p:spPr>
          <a:xfrm>
            <a:off x="411060" y="5788589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для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кооперативов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 – до 31 456 тыс. </a:t>
            </a:r>
            <a:r>
              <a:rPr lang="kk-K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тенге</a:t>
            </a:r>
            <a:endParaRPr lang="kk-KZ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kk-KZ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Ставка</a:t>
            </a:r>
            <a:r>
              <a:rPr lang="kk-KZ" sz="1400" b="1" dirty="0">
                <a:solidFill>
                  <a:srgbClr val="FF0000"/>
                </a:solidFill>
                <a:cs typeface="Arial" panose="020B0604020202020204" pitchFamily="34" charset="0"/>
              </a:rPr>
              <a:t> МРП в 2025 </a:t>
            </a:r>
            <a:r>
              <a:rPr lang="kk-KZ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году</a:t>
            </a:r>
            <a:r>
              <a:rPr lang="kk-KZ" sz="1400" b="1" dirty="0">
                <a:solidFill>
                  <a:srgbClr val="FF0000"/>
                </a:solidFill>
                <a:cs typeface="Arial" panose="020B0604020202020204" pitchFamily="34" charset="0"/>
              </a:rPr>
              <a:t> 3 932 тенге</a:t>
            </a:r>
          </a:p>
        </p:txBody>
      </p:sp>
      <p:pic>
        <p:nvPicPr>
          <p:cNvPr id="7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9B1DE93A-1751-B555-E2F7-7F05FCAE5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3CBE409-0474-7B61-A645-94680681E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232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05BD-E842-A838-EF1D-7DCA97B6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AC947-7B97-7BD8-A03B-31FB15FF6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37FDBE-AB3B-A7E8-CFB5-6F3E7D722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46630"/>
              </p:ext>
            </p:extLst>
          </p:nvPr>
        </p:nvGraphicFramePr>
        <p:xfrm>
          <a:off x="377500" y="1260629"/>
          <a:ext cx="11479138" cy="476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1">
                  <a:extLst>
                    <a:ext uri="{9D8B030D-6E8A-4147-A177-3AD203B41FA5}">
                      <a16:colId xmlns:a16="http://schemas.microsoft.com/office/drawing/2014/main" val="2472457113"/>
                    </a:ext>
                  </a:extLst>
                </a:gridCol>
                <a:gridCol w="7675448">
                  <a:extLst>
                    <a:ext uri="{9D8B030D-6E8A-4147-A177-3AD203B41FA5}">
                      <a16:colId xmlns:a16="http://schemas.microsoft.com/office/drawing/2014/main" val="1289944156"/>
                    </a:ext>
                  </a:extLst>
                </a:gridCol>
                <a:gridCol w="3486059">
                  <a:extLst>
                    <a:ext uri="{9D8B030D-6E8A-4147-A177-3AD203B41FA5}">
                      <a16:colId xmlns:a16="http://schemas.microsoft.com/office/drawing/2014/main" val="1055736708"/>
                    </a:ext>
                  </a:extLst>
                </a:gridCol>
              </a:tblGrid>
              <a:tr h="33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документов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документа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79337"/>
                  </a:ext>
                </a:extLst>
              </a:tr>
              <a:tr h="333944">
                <a:tc gridSpan="3">
                  <a:txBody>
                    <a:bodyPr/>
                    <a:lstStyle/>
                    <a:p>
                      <a:pPr marL="1790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 для рассмотрения проекта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07271"/>
                  </a:ext>
                </a:extLst>
              </a:tr>
              <a:tr h="49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Заявление – анкета на получение кредита и копии удостоверений личности заемщика и залогодателя и их супруга/супруги</a:t>
                      </a:r>
                      <a:endParaRPr lang="kk-KZ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и копии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37496"/>
                  </a:ext>
                </a:extLst>
              </a:tr>
              <a:tr h="23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Согласие </a:t>
                      </a:r>
                      <a:r>
                        <a:rPr lang="ru-RU" sz="20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субъекта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кредитной истории на получение и выдачу кредитного отчета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44433"/>
                  </a:ext>
                </a:extLst>
              </a:tr>
              <a:tr h="81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Свидетельство или талон о государственной регистрации ИП и уведомление о начале деятельности ИП, при наличии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справка с УГД)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175955"/>
                  </a:ext>
                </a:extLst>
              </a:tr>
              <a:tr h="748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Справка с места жительства заемщика с указанием полного адреса и срока регистрации (акимат, срок регистрации не менее 12 месяцев), протокол проектного офиса по поддержке проекта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20498"/>
                  </a:ext>
                </a:extLst>
              </a:tr>
              <a:tr h="1004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из органов государственных доходов о наличии/отсутствии задолженности кредитора перед бюджетом (по налогам и другим обязательствам, подлежащим уплате в бюджет) и выписка с индивидуального пенсионного счета кредитора (ЕНПФ) за последние 12 месяцев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справка с УГД и других органов)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689322"/>
                  </a:ext>
                </a:extLst>
              </a:tr>
              <a:tr h="49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Правоустанавливающие документы на объект залога, справка о зарегистрированных правах (обременениях) на недвижимое имущество (Ф-2)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Копии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83932"/>
                  </a:ext>
                </a:extLst>
              </a:tr>
              <a:tr h="23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Отчет об оценке объекта залога (отчет независимой оценочной компании)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42510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E1C0E-DF2C-4D08-68F2-95C328BF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" y="261171"/>
            <a:ext cx="10786092" cy="5183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</a:t>
            </a:r>
            <a:r>
              <a:rPr lang="ru-RU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кредитования ИП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«Ауыл Аманаты»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CD08459-6127-5E30-942A-2CACB67A27D5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10373358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811C0730-E7D9-E7FE-FB52-88331265C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60EFE06-554C-C577-226F-095655F00E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85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532B-8824-2938-3F17-A0CEDDBC3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7D8F0-5BCF-3BF9-B182-9C5D5D5BF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92011D9-D306-D16A-7B30-652552D7B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42861"/>
              </p:ext>
            </p:extLst>
          </p:nvPr>
        </p:nvGraphicFramePr>
        <p:xfrm>
          <a:off x="327313" y="1299924"/>
          <a:ext cx="11421315" cy="452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32">
                  <a:extLst>
                    <a:ext uri="{9D8B030D-6E8A-4147-A177-3AD203B41FA5}">
                      <a16:colId xmlns:a16="http://schemas.microsoft.com/office/drawing/2014/main" val="2472457113"/>
                    </a:ext>
                  </a:extLst>
                </a:gridCol>
                <a:gridCol w="7636784">
                  <a:extLst>
                    <a:ext uri="{9D8B030D-6E8A-4147-A177-3AD203B41FA5}">
                      <a16:colId xmlns:a16="http://schemas.microsoft.com/office/drawing/2014/main" val="1289944156"/>
                    </a:ext>
                  </a:extLst>
                </a:gridCol>
                <a:gridCol w="3468499">
                  <a:extLst>
                    <a:ext uri="{9D8B030D-6E8A-4147-A177-3AD203B41FA5}">
                      <a16:colId xmlns:a16="http://schemas.microsoft.com/office/drawing/2014/main" val="1055736708"/>
                    </a:ext>
                  </a:extLst>
                </a:gridCol>
              </a:tblGrid>
              <a:tr h="498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документов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документа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79337"/>
                  </a:ext>
                </a:extLst>
              </a:tr>
              <a:tr h="415553">
                <a:tc gridSpan="3">
                  <a:txBody>
                    <a:bodyPr/>
                    <a:lstStyle/>
                    <a:p>
                      <a:pPr marL="1790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 для рассмотрения проекта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07271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Заявление – анкета на получение кредита и копии удостоверений личности заемщика и залогодателя и их супруга/супруги</a:t>
                      </a:r>
                      <a:endParaRPr lang="kk-KZ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и копии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37496"/>
                  </a:ext>
                </a:extLst>
              </a:tr>
              <a:tr h="287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Согласие субъекта кредитной истории на получение и выдачу кредитного отчета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44433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Справка о государственной регистрации юридического лица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УГД и других органов)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20498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Правоустанавливающие документы на объект залога, справка о зарегистрированных правах (обременениях) на недвижимое имущество (Ф-2)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Копии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83932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Отчет об оценке объекта залога (отчет независимой оценочной компании)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42510"/>
                  </a:ext>
                </a:extLst>
              </a:tr>
              <a:tr h="826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на кооператив и председателя СПК из органов государственных доходов о наличии/отсутствии задолженности кредитора перед бюджетом (по налогам и другим обязательствам, уплачиваемым в бюджет)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УГД и других органов)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118015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Учредительные документы СПК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271905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 план и протокол проектного офиса района по проекту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1974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436E31-7025-7937-25AF-4B7CB970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" y="189625"/>
            <a:ext cx="10786092" cy="5183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</a:t>
            </a:r>
            <a:r>
              <a:rPr lang="ru-RU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кредитования СПК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«Ауыл Аманаты»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539BCAE-D789-5DD1-53A1-9DBBA665D080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10302337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75A73FBC-D0B9-B3E9-E344-6D9BC6E95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4C60640-E692-2917-C9CD-93EFEBA0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523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4F80B-3272-B20E-458D-AD1E24E0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2DAD0-7EC4-2D03-72B3-FAF67666E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7DCCE13-8E35-25D3-136D-2CFA2BA9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75763"/>
              </p:ext>
            </p:extLst>
          </p:nvPr>
        </p:nvGraphicFramePr>
        <p:xfrm>
          <a:off x="327313" y="1255534"/>
          <a:ext cx="11421315" cy="466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32">
                  <a:extLst>
                    <a:ext uri="{9D8B030D-6E8A-4147-A177-3AD203B41FA5}">
                      <a16:colId xmlns:a16="http://schemas.microsoft.com/office/drawing/2014/main" val="2472457113"/>
                    </a:ext>
                  </a:extLst>
                </a:gridCol>
                <a:gridCol w="7636784">
                  <a:extLst>
                    <a:ext uri="{9D8B030D-6E8A-4147-A177-3AD203B41FA5}">
                      <a16:colId xmlns:a16="http://schemas.microsoft.com/office/drawing/2014/main" val="1289944156"/>
                    </a:ext>
                  </a:extLst>
                </a:gridCol>
                <a:gridCol w="3468499">
                  <a:extLst>
                    <a:ext uri="{9D8B030D-6E8A-4147-A177-3AD203B41FA5}">
                      <a16:colId xmlns:a16="http://schemas.microsoft.com/office/drawing/2014/main" val="1055736708"/>
                    </a:ext>
                  </a:extLst>
                </a:gridCol>
              </a:tblGrid>
              <a:tr h="498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документов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документа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79337"/>
                  </a:ext>
                </a:extLst>
              </a:tr>
              <a:tr h="415553">
                <a:tc gridSpan="3">
                  <a:txBody>
                    <a:bodyPr/>
                    <a:lstStyle/>
                    <a:p>
                      <a:pPr marL="1790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 для рассмотрения проекта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07271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Заявление – анкета на получение кредита и копии удостоверений личности заемщика и залогодателя и их супруга/супруги</a:t>
                      </a:r>
                      <a:endParaRPr lang="kk-KZ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и копии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37496"/>
                  </a:ext>
                </a:extLst>
              </a:tr>
              <a:tr h="287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Согласие субъекта кредитной истории на получение и выдачу кредитного отчета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44433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Справка о государственной регистрации юридического лица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УГД и других органов)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20498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на кооператив и председателя СПК из органов государственных доходов о наличии/отсутствии задолженности кредитора перед бюджетом (по налогам и другим обязательствам, уплачиваемым в бюджет)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УГД и других органов)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83932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Учредительные документы СПК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42510"/>
                  </a:ext>
                </a:extLst>
              </a:tr>
              <a:tr h="226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 план и протокол проектного офиса района по проекту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118015"/>
                  </a:ext>
                </a:extLst>
              </a:tr>
              <a:tr h="16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Управленческий баланс, ОПИУ за последние 12 месяцев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Оригинал</a:t>
                      </a:r>
                    </a:p>
                    <a:p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271905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Копии документов на коммерческую недвижимость, сельскохозяйственную технику, земельные участки, скот, оборудование и т.д., принадлежащие участникам СПК и/или СПК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Копия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1974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E5EE34-E966-EE30-3E77-CCC59A44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" y="189625"/>
            <a:ext cx="10786092" cy="5183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«Ауыл Аманаты»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бағдарламасымен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кооперативтерді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лизингілеу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A17702B-1670-E621-FDC1-36956D6DADB9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10302337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4BF4572F-3533-8841-C4F9-32F6A7136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5505A20-5716-BFC7-6E2C-92B04FADFB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607608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1169</Words>
  <Application>Microsoft Office PowerPoint</Application>
  <PresentationFormat>Широкоэкранный</PresentationFormat>
  <Paragraphs>175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1_Тема Office</vt:lpstr>
      <vt:lpstr> «АУЫЛ АМАНАТЫ» ПРОГРАММА ПОВЫШЕНИЯ ДОХОДОВ СЕЛЬСКОГО НАСЕЛЕНИЯ</vt:lpstr>
      <vt:lpstr>Цель программы</vt:lpstr>
      <vt:lpstr>Целевая категория заемщиков</vt:lpstr>
      <vt:lpstr>Обеспечение залогом</vt:lpstr>
      <vt:lpstr>Условия кредитования - кредит</vt:lpstr>
      <vt:lpstr>Условия кредитования - лизинг</vt:lpstr>
      <vt:lpstr>Перечень документов для кредитования ИП по программе «Ауыл Аманаты»</vt:lpstr>
      <vt:lpstr>Перечень документов для кредитования СПК по программе «Ауыл Аманаты»</vt:lpstr>
      <vt:lpstr>«Ауыл Аманаты» бағдарламасымен кооперативтерді лизингілеу үшін құжаттар тізбесі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Елена Степановна</dc:creator>
  <cp:lastModifiedBy>Азамат Ахметов</cp:lastModifiedBy>
  <cp:revision>75</cp:revision>
  <dcterms:created xsi:type="dcterms:W3CDTF">2023-08-23T18:13:31Z</dcterms:created>
  <dcterms:modified xsi:type="dcterms:W3CDTF">2025-12-03T07:03:33Z</dcterms:modified>
</cp:coreProperties>
</file>