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219" r:id="rId3"/>
    <p:sldId id="2220" r:id="rId4"/>
    <p:sldId id="2222" r:id="rId5"/>
    <p:sldId id="2223" r:id="rId6"/>
    <p:sldId id="2224" r:id="rId7"/>
    <p:sldId id="2221" r:id="rId8"/>
    <p:sldId id="2227" r:id="rId9"/>
    <p:sldId id="2228" r:id="rId10"/>
    <p:sldId id="222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2EB"/>
    <a:srgbClr val="55BAED"/>
    <a:srgbClr val="E0ECEC"/>
    <a:srgbClr val="D3E3E3"/>
    <a:srgbClr val="D0E2E2"/>
    <a:srgbClr val="ACEB57"/>
    <a:srgbClr val="9CE739"/>
    <a:srgbClr val="97E62E"/>
    <a:srgbClr val="4BFFA5"/>
    <a:srgbClr val="00E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0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6E360-CD59-BE44-BAF8-C665EAEAD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950A70-B886-5844-AE86-EDC194738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3B2FF-6540-2D47-8D33-03F20384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38A53-9A10-FF43-87BE-E847CC35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B3EF4-4264-4E40-9A14-9467B6B4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6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14A65-3338-F840-A50C-13471A77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38BD4C-E9E3-4E4F-8544-BC2AAADAC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F82A0-BF95-F643-86E3-D1A1E0A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B91ABF-DB5F-CC43-B5FD-A30B5310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8DEC5-5E43-5A45-BDB8-69160708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1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FC74CE-290F-6A48-B0C5-52B1B175B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53FAF-98D3-494F-92D9-C5835C0A7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B9789-EE81-794A-9C94-F8EA49C4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1DE04-3CBA-5C48-ACB6-29925BA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C8BEF-73FC-1448-AB2F-4C701118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7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692BD-A043-4FF3-9A6D-F8E745B3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C10FC0-AED4-4021-9003-8B9A6E5AD8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F3B9CA-7DA7-45D2-8CD8-D042585CF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80A8FD-5594-4475-99DB-6F9A5D0B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48D9D7-E87E-4613-939C-23D58658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98471A-C03D-486B-96A3-AA46E8CC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40AB876-3A93-46AD-B4C5-C875C911F6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741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69C8C84-2FF8-47D0-AE0A-BA68095B7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A761F2E-8ECF-45FC-9603-D9F022D73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EA2A747-4BBC-4EED-B2A8-4BAE52A97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CAD1E-928E-473F-B3A0-2FAB384E3F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64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219D9-B42D-404D-A05B-BD83D930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0D20B-CEB3-8D46-B644-1B0F19A1E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52EA6-DBCE-0144-A480-D237EE24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6CF56-ABEF-F746-8C1C-66E5AB7A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ADB65-533A-4F4B-A0F5-8D979572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3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93E58-626D-7D4E-9CCF-0E1B01A8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2C5636-DD4E-B748-99B0-6ED6929C9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AF1A8-B220-5A46-BFE8-652E579D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32751-3B2C-2B4A-9999-096D80E3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2D97D-CDC4-CA4A-824A-A5D06E40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3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80F5F-DB07-964B-AFDD-549536F6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623C9-FF6B-9C47-ADD1-F3EC1761E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00E532-248F-AC47-A0A8-FE0E14B2B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868C1-1B05-2A4E-9E4F-9B37DDE2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C37DCC-937E-2F40-A15B-CFDBD592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6F11B3-9E1B-564F-BEDE-43B88765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9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EE5DE-001B-104C-895C-56E301D2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D82E1-9AFA-774F-B6AB-178D4C22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DDE2F3-F940-454D-AB09-1BF948968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A163CE-7A11-C94B-9F7C-9F802C9AD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ED2280-F23B-8344-850E-1F4776436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F376B6-67D7-E442-BE90-554A3FD7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369706-AA63-EB42-95CE-357BAA31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10BC8B-855B-5845-B265-48180122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9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6716B-A4B1-9147-8327-CF0160CE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CE41A2-5F69-8945-81D6-38400BC9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8BB754-19B2-A34F-946E-C622B275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D5308-1C1A-7D4F-8121-C25977B4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2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D807A7-BB11-E142-AFCD-93B07962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77E687-8AA4-2542-A035-06F6895D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AE2DE6-804F-A54F-B781-CF3B4AE7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7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0F187-091B-5C48-9C61-85DB0B70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953F4-C8D3-334C-A2C4-2384B5A2F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E005E-9906-8347-9CE7-B33DC4F58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2C4EB-C71A-5648-ACC2-6A0CC6E6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B6213E-75E8-7043-AF78-5E45A640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1912A5-3088-8F46-9B2B-92172376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0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66FFE-6B36-E146-A413-89783CCB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B3D697-5033-0344-9318-93A9414FB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EBD9BC-948D-EA46-A3DA-6EA97427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796D9-AAD0-F84B-A2C3-86555584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6B676-C843-A54D-B6E9-981A2557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6B71D4-616B-AE46-9AEE-6D7EE61D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1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9D561-3E11-1740-943A-45A33180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B973A8-A518-2A45-AA82-BC270556A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5FE9C-59FD-694D-8F26-A5596A792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6274-17BB-9343-B086-FA539973A2E1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68B6A-D36B-D947-A8BF-3DB0D669F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70FDB-CD49-FF48-8C34-E649EABB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89563" y="542744"/>
            <a:ext cx="6096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</a:rPr>
              <a:t>БАТЫС ҚАЗАҚСТАН ОБЛЫСЫ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08AE7-01A4-7A15-6D2D-16C426AB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708" y="2026797"/>
            <a:ext cx="10501225" cy="1659274"/>
          </a:xfrm>
        </p:spPr>
        <p:txBody>
          <a:bodyPr rtlCol="0">
            <a:noAutofit/>
          </a:bodyPr>
          <a:lstStyle/>
          <a:p>
            <a:br>
              <a:rPr lang="kk-KZ" sz="3600" dirty="0">
                <a:solidFill>
                  <a:schemeClr val="bg1"/>
                </a:solidFill>
              </a:rPr>
            </a:br>
            <a:r>
              <a:rPr lang="kk-KZ" sz="3600" b="1" dirty="0">
                <a:solidFill>
                  <a:schemeClr val="bg1"/>
                </a:solidFill>
                <a:latin typeface="+mn-lt"/>
              </a:rPr>
              <a:t>«АУЫЛ АМАНАТЫ» АУЫЛ ХАЛҚЫНЫҢ ТАБЫСЫН АРТТЫРУ БАҒДАРЛАМАСЫ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08FD20-375E-012C-0C34-2D225B4CE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0992" y="5630052"/>
            <a:ext cx="4854339" cy="914401"/>
          </a:xfrm>
        </p:spPr>
        <p:txBody>
          <a:bodyPr rtlCol="0"/>
          <a:lstStyle/>
          <a:p>
            <a:pPr algn="ctr" rtl="0">
              <a:lnSpc>
                <a:spcPts val="288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Орал </a:t>
            </a:r>
            <a:r>
              <a:rPr lang="kk-KZ" b="1" dirty="0">
                <a:solidFill>
                  <a:schemeClr val="bg1"/>
                </a:solidFill>
              </a:rPr>
              <a:t>қаласы</a:t>
            </a:r>
            <a:endParaRPr lang="ru-RU" b="1" dirty="0">
              <a:solidFill>
                <a:schemeClr val="bg1"/>
              </a:solidFill>
            </a:endParaRPr>
          </a:p>
          <a:p>
            <a:pPr algn="ctr" rtl="0">
              <a:lnSpc>
                <a:spcPts val="288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</a:rPr>
              <a:t>2025 </a:t>
            </a:r>
            <a:r>
              <a:rPr lang="ru-RU" b="1" dirty="0" err="1">
                <a:solidFill>
                  <a:schemeClr val="bg1"/>
                </a:solidFill>
              </a:rPr>
              <a:t>жыл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77F9C59D-3A5F-9C53-520B-DF3E674AE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0" y="199606"/>
            <a:ext cx="1822450" cy="182245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8EFBDC-78D0-9476-1A94-6146F0155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249216" y="199606"/>
            <a:ext cx="1744301" cy="169995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2723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991CE-DDF7-740A-F5FB-812093D51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B65C1F-7BE9-7F27-3045-CC61D21B0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A45A4-FF86-F546-80FD-3FED47384629}"/>
              </a:ext>
            </a:extLst>
          </p:cNvPr>
          <p:cNvSpPr txBox="1"/>
          <p:nvPr/>
        </p:nvSpPr>
        <p:spPr>
          <a:xfrm>
            <a:off x="2094767" y="2718768"/>
            <a:ext cx="831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24D6CB1C-5A2A-E42E-4A21-2FBD29E0A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AAC56-5B82-80F1-44E7-A94133B43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2263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DE897B-BE05-4C44-ADA5-1B7A6026D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05FB45DE-555A-8F47-AF3A-D20A072D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6" y="-22529"/>
            <a:ext cx="7557729" cy="466047"/>
          </a:xfrm>
        </p:spPr>
        <p:txBody>
          <a:bodyPr>
            <a:normAutofit/>
          </a:bodyPr>
          <a:lstStyle/>
          <a:p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Бағдарламаның мақсаты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A923418-23FA-A055-CC63-E749417D02E7}"/>
              </a:ext>
            </a:extLst>
          </p:cNvPr>
          <p:cNvCxnSpPr>
            <a:cxnSpLocks/>
          </p:cNvCxnSpPr>
          <p:nvPr/>
        </p:nvCxnSpPr>
        <p:spPr>
          <a:xfrm flipV="1">
            <a:off x="377500" y="443520"/>
            <a:ext cx="6863809" cy="1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2">
            <a:extLst>
              <a:ext uri="{FF2B5EF4-FFF2-40B4-BE49-F238E27FC236}">
                <a16:creationId xmlns:a16="http://schemas.microsoft.com/office/drawing/2014/main" id="{0639A55A-B5A5-8409-CFCF-D317F740C80D}"/>
              </a:ext>
            </a:extLst>
          </p:cNvPr>
          <p:cNvSpPr txBox="1">
            <a:spLocks/>
          </p:cNvSpPr>
          <p:nvPr/>
        </p:nvSpPr>
        <p:spPr>
          <a:xfrm>
            <a:off x="296486" y="517126"/>
            <a:ext cx="8596668" cy="10712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Халықтың табысын арттыру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Нәтижелі жұмыспен қамтуды қамтамасыз ету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Ауылдық елді мекендерде кәсіпкерлікті дамыту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815DB02-D704-EF3B-F3D7-44E6E0E46F61}"/>
              </a:ext>
            </a:extLst>
          </p:cNvPr>
          <p:cNvSpPr txBox="1">
            <a:spLocks/>
          </p:cNvSpPr>
          <p:nvPr/>
        </p:nvSpPr>
        <p:spPr>
          <a:xfrm>
            <a:off x="296486" y="1427289"/>
            <a:ext cx="7557729" cy="466047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Басымды бағыттар</a:t>
            </a:r>
            <a:endParaRPr lang="kk-KZ" sz="20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12084CD-4947-9C30-E53E-C972EE612AA2}"/>
              </a:ext>
            </a:extLst>
          </p:cNvPr>
          <p:cNvCxnSpPr>
            <a:cxnSpLocks/>
          </p:cNvCxnSpPr>
          <p:nvPr/>
        </p:nvCxnSpPr>
        <p:spPr>
          <a:xfrm>
            <a:off x="377500" y="1893337"/>
            <a:ext cx="9496173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8A9DBDFA-7493-1C44-0702-E77F3606B10C}"/>
              </a:ext>
            </a:extLst>
          </p:cNvPr>
          <p:cNvSpPr txBox="1">
            <a:spLocks/>
          </p:cNvSpPr>
          <p:nvPr/>
        </p:nvSpPr>
        <p:spPr>
          <a:xfrm>
            <a:off x="296486" y="2059303"/>
            <a:ext cx="8596668" cy="2549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Ауыл шаруашылығының кооперациясын дамыту;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Өсімдік шаруашылығы;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Шағын бизнестің ауылшаруашылық емес түрлері;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Құс шаруашылығы;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Мал шаруашылығы (сүтті ірі қара өсіру);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Балық шаруашылығы;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Ара шаруашылығы;</a:t>
            </a:r>
          </a:p>
          <a:p>
            <a:pPr marL="342900" indent="-342900" defTabSz="457200">
              <a:lnSpc>
                <a:spcPct val="8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Мал шаруашылығы (ұсақ мал өсіру).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5C48DBE-1D8B-08BB-FA41-3EB7B8E8A2E3}"/>
              </a:ext>
            </a:extLst>
          </p:cNvPr>
          <p:cNvSpPr txBox="1">
            <a:spLocks/>
          </p:cNvSpPr>
          <p:nvPr/>
        </p:nvSpPr>
        <p:spPr>
          <a:xfrm>
            <a:off x="363568" y="4636390"/>
            <a:ext cx="11172650" cy="3433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kk-KZ" sz="2000" b="1">
                <a:latin typeface="Arial" panose="020B0604020202020204" pitchFamily="34" charset="0"/>
                <a:cs typeface="Arial" panose="020B0604020202020204" pitchFamily="34" charset="0"/>
              </a:rPr>
              <a:t>Микрокредиттер келесі мақсаттарға берілмейді:</a:t>
            </a:r>
            <a:endParaRPr lang="kk-KZ" sz="2000" b="1" u="sng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46F5283D-42C4-3ADB-59E9-CD3C9265B246}"/>
              </a:ext>
            </a:extLst>
          </p:cNvPr>
          <p:cNvSpPr txBox="1">
            <a:spLocks/>
          </p:cNvSpPr>
          <p:nvPr/>
        </p:nvSpPr>
        <p:spPr>
          <a:xfrm>
            <a:off x="271208" y="5180573"/>
            <a:ext cx="11624306" cy="123961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342900" indent="-342900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kk-KZ" dirty="0">
                <a:solidFill>
                  <a:srgbClr val="002060"/>
                </a:solidFill>
              </a:rPr>
              <a:t>жеңіл автокөлік сатып алу;</a:t>
            </a:r>
          </a:p>
          <a:p>
            <a:r>
              <a:rPr lang="kk-KZ" dirty="0">
                <a:solidFill>
                  <a:srgbClr val="002060"/>
                </a:solidFill>
              </a:rPr>
              <a:t>жақын туыстарынан ауыл шаруашылық жануарларын сатып алу;</a:t>
            </a:r>
          </a:p>
          <a:p>
            <a:r>
              <a:rPr lang="kk-KZ" dirty="0">
                <a:solidFill>
                  <a:srgbClr val="002060"/>
                </a:solidFill>
              </a:rPr>
              <a:t>ғимараттарды, үй-жайларды, тұрғын үйлерді сатып алу және/немесе салу;</a:t>
            </a:r>
          </a:p>
          <a:p>
            <a:r>
              <a:rPr lang="kk-KZ" dirty="0">
                <a:solidFill>
                  <a:srgbClr val="002060"/>
                </a:solidFill>
              </a:rPr>
              <a:t>жылқы сатып алу;</a:t>
            </a:r>
          </a:p>
          <a:p>
            <a:r>
              <a:rPr lang="kk-KZ" dirty="0">
                <a:solidFill>
                  <a:srgbClr val="002060"/>
                </a:solidFill>
              </a:rPr>
              <a:t>көтерме және бөлшек саудаға.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2581494-CDAE-2691-F20F-496B233528CA}"/>
              </a:ext>
            </a:extLst>
          </p:cNvPr>
          <p:cNvCxnSpPr>
            <a:cxnSpLocks/>
          </p:cNvCxnSpPr>
          <p:nvPr/>
        </p:nvCxnSpPr>
        <p:spPr>
          <a:xfrm>
            <a:off x="360220" y="5076780"/>
            <a:ext cx="11730180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D93C20D9-31A8-D848-12E8-3A43D3B19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50" y="879"/>
            <a:ext cx="1822450" cy="1822450"/>
          </a:xfrm>
          <a:prstGeom prst="rect">
            <a:avLst/>
          </a:prstGeom>
          <a:noFill/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5D9C380-F5EC-95B1-406C-B3E95B8C1A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447699" y="5138477"/>
            <a:ext cx="1744301" cy="169995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8427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4C8DD-BC19-F89C-97BF-DA34BEB1E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F6BAAD-8535-F661-F534-9855C6338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2AA54985-BF4C-C6BD-6B39-5D75FDFB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6" y="439271"/>
            <a:ext cx="7557729" cy="466047"/>
          </a:xfrm>
        </p:spPr>
        <p:txBody>
          <a:bodyPr>
            <a:normAutofit/>
          </a:bodyPr>
          <a:lstStyle/>
          <a:p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Қарыз алушылардың нысаналы санаты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36F13C2-E92B-4C46-F885-EB7F49CC1A5E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8233100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>
            <a:extLst>
              <a:ext uri="{FF2B5EF4-FFF2-40B4-BE49-F238E27FC236}">
                <a16:creationId xmlns:a16="http://schemas.microsoft.com/office/drawing/2014/main" id="{DD65AD99-AF74-1832-DD6B-5C1DA1312136}"/>
              </a:ext>
            </a:extLst>
          </p:cNvPr>
          <p:cNvSpPr txBox="1">
            <a:spLocks/>
          </p:cNvSpPr>
          <p:nvPr/>
        </p:nvSpPr>
        <p:spPr>
          <a:xfrm>
            <a:off x="296486" y="933270"/>
            <a:ext cx="9216969" cy="26754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Жұмыссыздар;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Жеке кәсіпкер ретінде мемлекеттік тіркеусіз кіріс алу мақсатында тауарларды өндіру (өткізу), жұмыстарды орындау және қызметтер көрсету жөніндегі қызметті өз бетінше жүзеге асыратын тұлғалар және (немесе) жұмыс істемей тұрған жеке кәсіпкерлер 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;</a:t>
            </a:r>
          </a:p>
          <a:p>
            <a:pPr marL="0" indent="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kk-KZ" sz="16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3F038C2-2A2E-E117-02A3-35B21028EE9F}"/>
              </a:ext>
            </a:extLst>
          </p:cNvPr>
          <p:cNvCxnSpPr>
            <a:cxnSpLocks/>
          </p:cNvCxnSpPr>
          <p:nvPr/>
        </p:nvCxnSpPr>
        <p:spPr>
          <a:xfrm>
            <a:off x="377500" y="4352074"/>
            <a:ext cx="11671065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>
            <a:extLst>
              <a:ext uri="{FF2B5EF4-FFF2-40B4-BE49-F238E27FC236}">
                <a16:creationId xmlns:a16="http://schemas.microsoft.com/office/drawing/2014/main" id="{92811A85-A5A7-30F1-D3A0-C7118B676286}"/>
              </a:ext>
            </a:extLst>
          </p:cNvPr>
          <p:cNvSpPr txBox="1">
            <a:spLocks/>
          </p:cNvSpPr>
          <p:nvPr/>
        </p:nvSpPr>
        <p:spPr>
          <a:xfrm>
            <a:off x="296485" y="4414528"/>
            <a:ext cx="11752079" cy="1867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Батыс Қазақстан облысының тұрғылықты ауылдық елді мекенінде тіркелу (кемінде 12 ай);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«</a:t>
            </a:r>
            <a:r>
              <a:rPr lang="kk-KZ" sz="1600" dirty="0" err="1">
                <a:solidFill>
                  <a:srgbClr val="002060"/>
                </a:solidFill>
              </a:rPr>
              <a:t>Аqjaiyq</a:t>
            </a:r>
            <a:r>
              <a:rPr lang="kk-KZ" sz="1600" dirty="0">
                <a:solidFill>
                  <a:srgbClr val="002060"/>
                </a:solidFill>
              </a:rPr>
              <a:t>» ӘКК» АҚ кепіл саясатының талаптарына сәйкес кепілмен қамтамасыз ету (жылжымайтын және жылжымалы мүлік, сондай-ақ өзге де қамтамасыз ету құралдары);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Соңғы 12 айдағы оң несие тарихы;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К2 картотекасында (сот орындаушыларынан және басқа органдардан қамауға алудың)болмауы;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Бюджет алдында берешектің болмауы.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82D42E4-31E4-6920-9316-7876759491AA}"/>
              </a:ext>
            </a:extLst>
          </p:cNvPr>
          <p:cNvSpPr txBox="1">
            <a:spLocks/>
          </p:cNvSpPr>
          <p:nvPr/>
        </p:nvSpPr>
        <p:spPr>
          <a:xfrm>
            <a:off x="296486" y="2037011"/>
            <a:ext cx="9216969" cy="2962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Отбасылық кәсіпкерлікте төленбейтін қызметті дербес жүзеге асыратын тұлғалар;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Сату (айырбастау) үшін жеке қосалқы шаруашылықта өнім өндіру жөніндегі қызметті өз бетінше жүзеге асыратын, табысы ең төменгі күнкөріс деңгейінен төмен тұлғалар;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Ісін жаңа бастаған және жұмыс істеп тұрған кәсіпкерлер;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600" dirty="0">
                <a:solidFill>
                  <a:srgbClr val="002060"/>
                </a:solidFill>
              </a:rPr>
              <a:t>қызметін "Ауыл шаруашылығы кооперативтері туралы" және "Өндірістік кооператив туралы" Қазақстан Республикасының Заңдарына сәйкес жүзеге асыратын кооперативтер, сондай-ақ кооператив мүшелері.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kk-KZ" sz="1600" dirty="0">
              <a:solidFill>
                <a:srgbClr val="002060"/>
              </a:solidFill>
            </a:endParaRP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kk-KZ" sz="1600" dirty="0">
              <a:solidFill>
                <a:srgbClr val="002060"/>
              </a:solidFill>
            </a:endParaRPr>
          </a:p>
        </p:txBody>
      </p:sp>
      <p:sp>
        <p:nvSpPr>
          <p:cNvPr id="20" name="Заголовок 5">
            <a:extLst>
              <a:ext uri="{FF2B5EF4-FFF2-40B4-BE49-F238E27FC236}">
                <a16:creationId xmlns:a16="http://schemas.microsoft.com/office/drawing/2014/main" id="{2CF36287-DA76-D292-2843-874D6D17D08F}"/>
              </a:ext>
            </a:extLst>
          </p:cNvPr>
          <p:cNvSpPr txBox="1">
            <a:spLocks/>
          </p:cNvSpPr>
          <p:nvPr/>
        </p:nvSpPr>
        <p:spPr>
          <a:xfrm>
            <a:off x="296486" y="3868774"/>
            <a:ext cx="7856914" cy="466047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Әлеуетті қарыз алушыларға қойылатын талаптар</a:t>
            </a:r>
            <a:endParaRPr lang="kk-KZ" sz="2000" dirty="0"/>
          </a:p>
        </p:txBody>
      </p:sp>
      <p:pic>
        <p:nvPicPr>
          <p:cNvPr id="2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C7D9F493-1FB3-A92D-EFFC-477DBA3EF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50" y="879"/>
            <a:ext cx="1822450" cy="1822450"/>
          </a:xfrm>
          <a:prstGeom prst="rect">
            <a:avLst/>
          </a:prstGeom>
          <a:noFill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2BAA6EA-5A1D-BC72-9FB2-03B9C3721E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447699" y="5138477"/>
            <a:ext cx="1744301" cy="169995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67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39CC0-C359-A80A-E3C3-5DE78BCA4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310CBA-F02A-0359-4EBD-8EFA1ACC8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7C1FA106-4FE8-FB91-5977-B1662D1F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6" y="439271"/>
            <a:ext cx="7557729" cy="466047"/>
          </a:xfrm>
        </p:spPr>
        <p:txBody>
          <a:bodyPr>
            <a:normAutofit/>
          </a:bodyPr>
          <a:lstStyle/>
          <a:p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Кепілмен қамтамасыз ету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E5EA951-26F6-3296-239C-A7E7D0966FDE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8233100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2">
            <a:extLst>
              <a:ext uri="{FF2B5EF4-FFF2-40B4-BE49-F238E27FC236}">
                <a16:creationId xmlns:a16="http://schemas.microsoft.com/office/drawing/2014/main" id="{347B1314-4099-1ADF-91C2-13365DB21F96}"/>
              </a:ext>
            </a:extLst>
          </p:cNvPr>
          <p:cNvSpPr txBox="1">
            <a:spLocks/>
          </p:cNvSpPr>
          <p:nvPr/>
        </p:nvSpPr>
        <p:spPr>
          <a:xfrm>
            <a:off x="296486" y="1071285"/>
            <a:ext cx="10426932" cy="3122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800" dirty="0">
                <a:solidFill>
                  <a:srgbClr val="002060"/>
                </a:solidFill>
              </a:rPr>
              <a:t>Құқық белгілейтін құжаттары бар жылжымайтын мүлік:</a:t>
            </a:r>
          </a:p>
          <a:p>
            <a:pPr marL="358775" indent="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kk-KZ" sz="1800" i="1" dirty="0">
                <a:solidFill>
                  <a:srgbClr val="002060"/>
                </a:solidFill>
              </a:rPr>
              <a:t>1. Тұрғын үй жылжымайтын мүлік (үй, пәтер және басқа ғимараттар) – 1950 жылдан аспаған;</a:t>
            </a:r>
          </a:p>
          <a:p>
            <a:pPr marL="358775" indent="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kk-KZ" sz="1800" i="1" dirty="0">
                <a:solidFill>
                  <a:srgbClr val="002060"/>
                </a:solidFill>
              </a:rPr>
              <a:t>2. Коммерциялық жылжымайтын мүлік (дүкен, қойма бөлмелері және т.б.);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800" dirty="0">
                <a:solidFill>
                  <a:srgbClr val="002060"/>
                </a:solidFill>
              </a:rPr>
              <a:t>Үшінші тұлғалардың кепіліне жол беріледі (туыстарының және басқа тұлғалардың жылжымайтын мүлік кепілі);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800" dirty="0">
                <a:solidFill>
                  <a:srgbClr val="002060"/>
                </a:solidFill>
              </a:rPr>
              <a:t>Тәуелсіз бағалау компаниясы айқындаған жылжымайтын мүліктің нарықтық құнының 70% - на дейінгі қарыз сомасы; 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800" dirty="0">
                <a:solidFill>
                  <a:srgbClr val="002060"/>
                </a:solidFill>
              </a:rPr>
              <a:t>Кепілге ауыртпалық/шектеулер жоқ;</a:t>
            </a:r>
          </a:p>
          <a:p>
            <a:pPr marL="342900" indent="-342900" algn="just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kk-KZ" sz="1800" dirty="0">
                <a:solidFill>
                  <a:srgbClr val="002060"/>
                </a:solidFill>
              </a:rPr>
              <a:t>Кепіл нысанасына мүлік салығы бойынша берешектің болмауы.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77E0E-30EA-D82C-710B-F32DFA1E2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01" y="4578960"/>
            <a:ext cx="2112701" cy="15824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749FB9-8C86-26C2-61BD-88DD552CD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" y="4559911"/>
            <a:ext cx="2120858" cy="15824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4CDFFD-4B95-E5DE-449C-D53730E67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79" y="4578960"/>
            <a:ext cx="2071915" cy="1615115"/>
          </a:xfrm>
          <a:prstGeom prst="rect">
            <a:avLst/>
          </a:prstGeom>
        </p:spPr>
      </p:pic>
      <p:pic>
        <p:nvPicPr>
          <p:cNvPr id="10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1D3EC4A2-CFF3-5188-1C97-3D34A3D856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50" y="879"/>
            <a:ext cx="1822450" cy="1822450"/>
          </a:xfrm>
          <a:prstGeom prst="rect">
            <a:avLst/>
          </a:prstGeom>
          <a:noFill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A51A46D-378B-00F3-4266-688DD095AA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447699" y="5138477"/>
            <a:ext cx="1744301" cy="169995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3661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E491F-0D33-7F9A-397B-8A1A0A80A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6BFDE1-FFFC-D465-F908-1BD783CD9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23F25FE8-B12D-8681-EAB8-62742383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6" y="439271"/>
            <a:ext cx="7557729" cy="466047"/>
          </a:xfrm>
        </p:spPr>
        <p:txBody>
          <a:bodyPr>
            <a:normAutofit/>
          </a:bodyPr>
          <a:lstStyle/>
          <a:p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 шарттары - несие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B29F308-81F1-4F06-EDE1-7F881C5147DD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8233100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7AD1211-7B54-BCB1-419A-15D21F9A0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022819"/>
              </p:ext>
            </p:extLst>
          </p:nvPr>
        </p:nvGraphicFramePr>
        <p:xfrm>
          <a:off x="411060" y="1089889"/>
          <a:ext cx="10641639" cy="4818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399">
                  <a:extLst>
                    <a:ext uri="{9D8B030D-6E8A-4147-A177-3AD203B41FA5}">
                      <a16:colId xmlns:a16="http://schemas.microsoft.com/office/drawing/2014/main" val="4199768188"/>
                    </a:ext>
                  </a:extLst>
                </a:gridCol>
                <a:gridCol w="5338240">
                  <a:extLst>
                    <a:ext uri="{9D8B030D-6E8A-4147-A177-3AD203B41FA5}">
                      <a16:colId xmlns:a16="http://schemas.microsoft.com/office/drawing/2014/main" val="4278844059"/>
                    </a:ext>
                  </a:extLst>
                </a:gridCol>
              </a:tblGrid>
              <a:tr h="391891">
                <a:tc>
                  <a:txBody>
                    <a:bodyPr/>
                    <a:lstStyle/>
                    <a:p>
                      <a:pPr algn="l"/>
                      <a:r>
                        <a:rPr lang="kk-KZ" sz="1600" noProof="0">
                          <a:latin typeface="+mn-lt"/>
                          <a:cs typeface="Arial" panose="020B0604020202020204" pitchFamily="34" charset="0"/>
                        </a:rPr>
                        <a:t>Атауы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noProof="0">
                          <a:latin typeface="+mn-lt"/>
                          <a:cs typeface="Arial" panose="020B0604020202020204" pitchFamily="34" charset="0"/>
                        </a:rPr>
                        <a:t>Шарттар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260512"/>
                  </a:ext>
                </a:extLst>
              </a:tr>
              <a:tr h="6075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Нысаналы мақсаты: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Мал мен құс басын сатып алу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Өсімдік шаруашылығы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Жана техника мен жабдықтарды сатып алу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42394"/>
                  </a:ext>
                </a:extLst>
              </a:tr>
              <a:tr h="607530">
                <a:tc>
                  <a:txBody>
                    <a:bodyPr/>
                    <a:lstStyle/>
                    <a:p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Несие сомасы*: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2 500 АЕК артық емес (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жеке тұлғалар үшін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kk-KZ" sz="1600" b="1" baseline="300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8 000 АЕК артық емес (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кооперация және ауыл шаруашылығы өнімін қайта өңдеу жобалар үшін</a:t>
                      </a: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r>
                        <a:rPr lang="kk-KZ" sz="1600" b="1" baseline="300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233645"/>
                  </a:ext>
                </a:extLst>
              </a:tr>
              <a:tr h="351728">
                <a:tc>
                  <a:txBody>
                    <a:bodyPr/>
                    <a:lstStyle/>
                    <a:p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Жылдық сыйақы мөлшерлемесі: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noProof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2,5% артық емес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618497"/>
                  </a:ext>
                </a:extLst>
              </a:tr>
              <a:tr h="607530">
                <a:tc>
                  <a:txBody>
                    <a:bodyPr/>
                    <a:lstStyle/>
                    <a:p>
                      <a:r>
                        <a:rPr lang="kk-KZ" sz="1600" noProof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Несиелеу мерзімі: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7 жылға дейін (ауыл шаруашылығы және өнімді қайта өңдеу саласындағы жобалар)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kk-KZ" sz="16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5 жылға дейін </a:t>
                      </a:r>
                      <a:r>
                        <a:rPr lang="kk-KZ" sz="1600" i="1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(экономиканың басқа салалары)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64361"/>
                  </a:ext>
                </a:extLst>
              </a:tr>
              <a:tr h="53525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Негізгі борышты өтеу бойынша жеңілдікті кезең: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 айға дейін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775175"/>
                  </a:ext>
                </a:extLst>
              </a:tr>
              <a:tr h="53525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noProof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Негізгі қарызды өтеу: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Қарыз алушының келісімі бойынша тең үлестермен, </a:t>
                      </a:r>
                      <a:r>
                        <a:rPr lang="kk-KZ" sz="16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бірақ кемінде жарты жылда 1 рет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69040"/>
                  </a:ext>
                </a:extLst>
              </a:tr>
              <a:tr h="53525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noProof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Несие бойынша сыйақы төлеу: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Қарыз алушының келісімі бойынша, бірақ жартыжылдықта кемінде 1 рет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696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C9AA55-0168-7BEB-725F-0DFFCE9C83D9}"/>
              </a:ext>
            </a:extLst>
          </p:cNvPr>
          <p:cNvSpPr txBox="1"/>
          <p:nvPr/>
        </p:nvSpPr>
        <p:spPr>
          <a:xfrm>
            <a:off x="670466" y="5895509"/>
            <a:ext cx="9919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baseline="30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 жеке тұлға үшін – 9 830 мың. теңгеге дейін;	</a:t>
            </a:r>
          </a:p>
          <a:p>
            <a:r>
              <a:rPr lang="kk-KZ" sz="1400" b="1" baseline="30000" dirty="0">
                <a:solidFill>
                  <a:srgbClr val="002060"/>
                </a:solidFill>
                <a:cs typeface="Arial" panose="020B0604020202020204" pitchFamily="34" charset="0"/>
              </a:rPr>
              <a:t>2 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кооператив үшін  – 31 456 мың. теңгеге дейін.</a:t>
            </a:r>
          </a:p>
          <a:p>
            <a:r>
              <a:rPr lang="kk-KZ" sz="1400" b="1" dirty="0">
                <a:solidFill>
                  <a:srgbClr val="FF0000"/>
                </a:solidFill>
                <a:cs typeface="Arial" panose="020B0604020202020204" pitchFamily="34" charset="0"/>
              </a:rPr>
              <a:t>2025 жылға АЕК мөлшері 3 932 тенге</a:t>
            </a:r>
          </a:p>
        </p:txBody>
      </p:sp>
      <p:pic>
        <p:nvPicPr>
          <p:cNvPr id="7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25762753-A95C-9B7F-F1E3-D04A7C463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8F464A6-5706-E47E-333D-9C99D2F3B8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507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DC70-52FB-69A8-674B-93769E2DA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0017D1-348B-4D3D-3AE9-1E5B9DD9C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1006BF2C-08BD-0EDB-FA62-02CA4E60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6" y="439271"/>
            <a:ext cx="7557729" cy="466047"/>
          </a:xfrm>
        </p:spPr>
        <p:txBody>
          <a:bodyPr>
            <a:normAutofit/>
          </a:bodyPr>
          <a:lstStyle/>
          <a:p>
            <a:r>
              <a:rPr lang="kk-KZ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 шарттары - лизинг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465C136-2E24-7091-8EDB-6721794F6569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8233100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7FA5CB7-2AB5-7739-26EF-9BF0A92FE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197585"/>
              </p:ext>
            </p:extLst>
          </p:nvPr>
        </p:nvGraphicFramePr>
        <p:xfrm>
          <a:off x="411060" y="1089890"/>
          <a:ext cx="10668271" cy="454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671">
                  <a:extLst>
                    <a:ext uri="{9D8B030D-6E8A-4147-A177-3AD203B41FA5}">
                      <a16:colId xmlns:a16="http://schemas.microsoft.com/office/drawing/2014/main" val="4199768188"/>
                    </a:ext>
                  </a:extLst>
                </a:gridCol>
                <a:gridCol w="5351600">
                  <a:extLst>
                    <a:ext uri="{9D8B030D-6E8A-4147-A177-3AD203B41FA5}">
                      <a16:colId xmlns:a16="http://schemas.microsoft.com/office/drawing/2014/main" val="4278844059"/>
                    </a:ext>
                  </a:extLst>
                </a:gridCol>
              </a:tblGrid>
              <a:tr h="529185">
                <a:tc>
                  <a:txBody>
                    <a:bodyPr/>
                    <a:lstStyle/>
                    <a:p>
                      <a:pPr algn="l"/>
                      <a:r>
                        <a:rPr lang="kk-KZ" sz="1600" noProof="0">
                          <a:latin typeface="+mn-lt"/>
                          <a:cs typeface="Arial" panose="020B0604020202020204" pitchFamily="34" charset="0"/>
                        </a:rPr>
                        <a:t>Атауы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600" noProof="0">
                          <a:latin typeface="+mn-lt"/>
                          <a:cs typeface="Arial" panose="020B0604020202020204" pitchFamily="34" charset="0"/>
                        </a:rPr>
                        <a:t>Шарттар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260512"/>
                  </a:ext>
                </a:extLst>
              </a:tr>
              <a:tr h="53645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kk-KZ" sz="18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Нысаналы мақсаты: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Жана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ауыл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шаруашылығы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техникасы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жабдығы</a:t>
                      </a:r>
                      <a:endParaRPr lang="kk-KZ" sz="1600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42394"/>
                  </a:ext>
                </a:extLst>
              </a:tr>
              <a:tr h="469783">
                <a:tc>
                  <a:txBody>
                    <a:bodyPr/>
                    <a:lstStyle/>
                    <a:p>
                      <a:r>
                        <a:rPr lang="kk-KZ" sz="18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Несие сомасы*: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8 000 (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сегіз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мың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айлық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есептік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көрсеткішке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дейін</a:t>
                      </a:r>
                      <a:endParaRPr lang="kk-KZ" sz="1600" b="1" baseline="30000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233645"/>
                  </a:ext>
                </a:extLst>
              </a:tr>
              <a:tr h="498506">
                <a:tc>
                  <a:txBody>
                    <a:bodyPr/>
                    <a:lstStyle/>
                    <a:p>
                      <a:r>
                        <a:rPr lang="kk-KZ" sz="1800" noProof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Жылдық сыйақы мөлшерлемесі: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жылдық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2,5 (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екі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жарым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%-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аспайды</a:t>
                      </a:r>
                      <a:endParaRPr lang="ru-RU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618497"/>
                  </a:ext>
                </a:extLst>
              </a:tr>
              <a:tr h="479803">
                <a:tc>
                  <a:txBody>
                    <a:bodyPr/>
                    <a:lstStyle/>
                    <a:p>
                      <a:r>
                        <a:rPr lang="kk-KZ" sz="1800" noProof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Несиелеу мерзімі: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(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жеті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жылға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дейін</a:t>
                      </a:r>
                      <a:endParaRPr lang="kk-KZ" sz="1600" i="1" noProof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64361"/>
                  </a:ext>
                </a:extLst>
              </a:tr>
              <a:tr h="69726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борыш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пен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сыйақыны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өтеу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жеңілдікті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кезеңі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k-KZ" sz="160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мерзімі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ұзақтығының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1/3 (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үштен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бірінен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аспайды</a:t>
                      </a:r>
                      <a:endParaRPr lang="kk-KZ" sz="160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775175"/>
                  </a:ext>
                </a:extLst>
              </a:tr>
              <a:tr h="72984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noProof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Негізгі қарызды өтеу: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Қарыз алушының келісімі бойынша тең үлестермен, </a:t>
                      </a:r>
                      <a:r>
                        <a:rPr lang="kk-KZ" sz="18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бірақ кемінде жарты жылда 1 рет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69040"/>
                  </a:ext>
                </a:extLst>
              </a:tr>
              <a:tr h="60880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Несие бойынша сыйақы төлеу: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Қарыз алушының келісімі бойынша, бірақ жартыжылдықта кемінде 1 рет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6962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579853-5C80-9079-926F-2AB7DB05A3A7}"/>
              </a:ext>
            </a:extLst>
          </p:cNvPr>
          <p:cNvSpPr txBox="1"/>
          <p:nvPr/>
        </p:nvSpPr>
        <p:spPr>
          <a:xfrm>
            <a:off x="411060" y="5788589"/>
            <a:ext cx="991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baseline="30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kk-KZ" sz="1400" b="1" dirty="0">
                <a:solidFill>
                  <a:srgbClr val="002060"/>
                </a:solidFill>
                <a:cs typeface="Arial" panose="020B0604020202020204" pitchFamily="34" charset="0"/>
              </a:rPr>
              <a:t> кооперация үшін  – 31 456 мың теңгеге дейін</a:t>
            </a:r>
          </a:p>
          <a:p>
            <a:r>
              <a:rPr lang="kk-KZ" sz="1400" b="1" dirty="0">
                <a:solidFill>
                  <a:srgbClr val="FF0000"/>
                </a:solidFill>
                <a:cs typeface="Arial" panose="020B0604020202020204" pitchFamily="34" charset="0"/>
              </a:rPr>
              <a:t>01.01.2025 жылға арналған АЕК мөлшері 3 932 тенге</a:t>
            </a:r>
          </a:p>
        </p:txBody>
      </p:sp>
      <p:pic>
        <p:nvPicPr>
          <p:cNvPr id="7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8CE7FE1C-6EFB-DC48-A9A6-4BC3E27E2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447D151-50CD-B344-8088-1B9EFF9ED9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1232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E05BD-E842-A838-EF1D-7DCA97B6E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4AC947-7B97-7BD8-A03B-31FB15FF6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237FDBE-AB3B-A7E8-CFB5-6F3E7D722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10292"/>
              </p:ext>
            </p:extLst>
          </p:nvPr>
        </p:nvGraphicFramePr>
        <p:xfrm>
          <a:off x="377500" y="1260629"/>
          <a:ext cx="11479139" cy="4694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32">
                  <a:extLst>
                    <a:ext uri="{9D8B030D-6E8A-4147-A177-3AD203B41FA5}">
                      <a16:colId xmlns:a16="http://schemas.microsoft.com/office/drawing/2014/main" val="2472457113"/>
                    </a:ext>
                  </a:extLst>
                </a:gridCol>
                <a:gridCol w="7675448">
                  <a:extLst>
                    <a:ext uri="{9D8B030D-6E8A-4147-A177-3AD203B41FA5}">
                      <a16:colId xmlns:a16="http://schemas.microsoft.com/office/drawing/2014/main" val="1289944156"/>
                    </a:ext>
                  </a:extLst>
                </a:gridCol>
                <a:gridCol w="3486059">
                  <a:extLst>
                    <a:ext uri="{9D8B030D-6E8A-4147-A177-3AD203B41FA5}">
                      <a16:colId xmlns:a16="http://schemas.microsoft.com/office/drawing/2014/main" val="1055736708"/>
                    </a:ext>
                  </a:extLst>
                </a:gridCol>
              </a:tblGrid>
              <a:tr h="333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Құжаттардың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Түрі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79337"/>
                  </a:ext>
                </a:extLst>
              </a:tr>
              <a:tr h="333944">
                <a:tc gridSpan="3">
                  <a:txBody>
                    <a:bodyPr/>
                    <a:lstStyle/>
                    <a:p>
                      <a:pPr marL="17907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Өтінімді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07271"/>
                  </a:ext>
                </a:extLst>
              </a:tr>
              <a:tr h="493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Несие алуға өтініш – сауалнама және несие алушы мен кепіл берушінің және олардың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жұбайының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зайыбының</a:t>
                      </a: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жеке куәліктерінің көшірмелері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көшірме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37496"/>
                  </a:ext>
                </a:extLst>
              </a:tr>
              <a:tr h="23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Несиелік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тарих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субъектісінің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несиелік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есепті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алуға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келісімі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844433"/>
                  </a:ext>
                </a:extLst>
              </a:tr>
              <a:tr h="812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ЖК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тіркеу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куәлік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талон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ЖК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қызметінің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басталғаны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хабарлама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болған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жағдайда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органдардан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175955"/>
                  </a:ext>
                </a:extLst>
              </a:tr>
              <a:tr h="748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мекенжайы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тіркеу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мерзімі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көрсетілген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Қарыз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алушының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тұрғылықты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жерінен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әкімдік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тіркеу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мерзімі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кемінде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ай),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жобаны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қолдау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жөнінде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кеңсенің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хаттамасы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20498"/>
                  </a:ext>
                </a:extLst>
              </a:tr>
              <a:tr h="1004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Несие алушының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алдындағы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берешегінің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болуы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болмауы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органдарынан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салықтар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бюджетке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төленетін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міндеттемелер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несие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алушының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зейнетақы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шотынан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(БЖЗҚ)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соңғы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айдағы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үзінді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көшірме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органдардан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689322"/>
                  </a:ext>
                </a:extLst>
              </a:tr>
              <a:tr h="493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Кепіл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объектісіне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құқық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белгілейтін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жылжымайтын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мүлікке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тіркелген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құқықтар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ауыртпалықтар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(Ф-2)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Көшірме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083932"/>
                  </a:ext>
                </a:extLst>
              </a:tr>
              <a:tr h="23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Кепіл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объектісін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тәуелсіз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компаниясының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42510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EE1C0E-DF2C-4D08-68F2-95C328BF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3" y="261171"/>
            <a:ext cx="10786092" cy="51839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«Ауыл Аманаты»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бағдарламасымен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кәсіпкерлерді</a:t>
            </a:r>
            <a:r>
              <a:rPr lang="ru-RU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несиелендіру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CD08459-6127-5E30-942A-2CACB67A27D5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10373358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34F62652-8F9E-50F3-8B0C-4A40F256B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2E92E2C-4E9E-D874-AB2B-2F3FE92B51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485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F532B-8824-2938-3F17-A0CEDDBC3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97D8F0-5BCF-3BF9-B182-9C5D5D5BF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92011D9-D306-D16A-7B30-652552D7B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037831"/>
              </p:ext>
            </p:extLst>
          </p:nvPr>
        </p:nvGraphicFramePr>
        <p:xfrm>
          <a:off x="327313" y="1299924"/>
          <a:ext cx="11421315" cy="4523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32">
                  <a:extLst>
                    <a:ext uri="{9D8B030D-6E8A-4147-A177-3AD203B41FA5}">
                      <a16:colId xmlns:a16="http://schemas.microsoft.com/office/drawing/2014/main" val="2472457113"/>
                    </a:ext>
                  </a:extLst>
                </a:gridCol>
                <a:gridCol w="7636784">
                  <a:extLst>
                    <a:ext uri="{9D8B030D-6E8A-4147-A177-3AD203B41FA5}">
                      <a16:colId xmlns:a16="http://schemas.microsoft.com/office/drawing/2014/main" val="1289944156"/>
                    </a:ext>
                  </a:extLst>
                </a:gridCol>
                <a:gridCol w="3468499">
                  <a:extLst>
                    <a:ext uri="{9D8B030D-6E8A-4147-A177-3AD203B41FA5}">
                      <a16:colId xmlns:a16="http://schemas.microsoft.com/office/drawing/2014/main" val="1055736708"/>
                    </a:ext>
                  </a:extLst>
                </a:gridCol>
              </a:tblGrid>
              <a:tr h="498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Құжаттардың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Түрі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79337"/>
                  </a:ext>
                </a:extLst>
              </a:tr>
              <a:tr h="415553">
                <a:tc gridSpan="3">
                  <a:txBody>
                    <a:bodyPr/>
                    <a:lstStyle/>
                    <a:p>
                      <a:pPr marL="17907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Өтінімді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07271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Несие алуға өтініш – сауалнама және несие алушы мен кепіл берушінің және олардың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жұбайының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зайыбының</a:t>
                      </a: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жеке куәліктерінің көшірмелері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көшірме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37496"/>
                  </a:ext>
                </a:extLst>
              </a:tr>
              <a:tr h="287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Несиелік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тарих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субъектісінің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несиелік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есепті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алуға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келісімі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844433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тұлғаны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тіркеу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органдардан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20498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Кепіл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объектісіне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құқық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белгілейтін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жылжымайтын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мүлікке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тіркелген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құқықтар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ауыртпалықтар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(Ф-2)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Көшірме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083932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Кепіл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объектісін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тәуелсіз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бағалау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компаниясының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42510"/>
                  </a:ext>
                </a:extLst>
              </a:tr>
              <a:tr h="826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ӘКК-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төрағаға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кредитордың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алдындағы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берешегінің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болуы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болмауы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бюджетке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төленетін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салықтар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міндеттемелер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органдарынан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органдардан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118015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АШӨК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құрылтай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құжаттары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271905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</a:t>
                      </a: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обаны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қолдау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кеңсенің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хаттамасы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219744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2436E31-7025-7937-25AF-4B7CB970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3" y="189625"/>
            <a:ext cx="10786092" cy="51839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«Ауыл Аманаты»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бағдарламасымен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кооперативтерді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несиелендіру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539BCAE-D789-5DD1-53A1-9DBBA665D080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10302337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3CF0755A-EDCA-8C45-030E-96DE3781A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AD61D6B-6F35-A0F0-9FC5-8CF197155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2523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4F80B-3272-B20E-458D-AD1E24E00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32DAD0-7EC4-2D03-72B3-FAF67666E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02383"/>
            <a:ext cx="654627" cy="536053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7DCCE13-8E35-25D3-136D-2CFA2BA94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21622"/>
              </p:ext>
            </p:extLst>
          </p:nvPr>
        </p:nvGraphicFramePr>
        <p:xfrm>
          <a:off x="327313" y="1255534"/>
          <a:ext cx="11421315" cy="4663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32">
                  <a:extLst>
                    <a:ext uri="{9D8B030D-6E8A-4147-A177-3AD203B41FA5}">
                      <a16:colId xmlns:a16="http://schemas.microsoft.com/office/drawing/2014/main" val="2472457113"/>
                    </a:ext>
                  </a:extLst>
                </a:gridCol>
                <a:gridCol w="7636784">
                  <a:extLst>
                    <a:ext uri="{9D8B030D-6E8A-4147-A177-3AD203B41FA5}">
                      <a16:colId xmlns:a16="http://schemas.microsoft.com/office/drawing/2014/main" val="1289944156"/>
                    </a:ext>
                  </a:extLst>
                </a:gridCol>
                <a:gridCol w="3468499">
                  <a:extLst>
                    <a:ext uri="{9D8B030D-6E8A-4147-A177-3AD203B41FA5}">
                      <a16:colId xmlns:a16="http://schemas.microsoft.com/office/drawing/2014/main" val="1055736708"/>
                    </a:ext>
                  </a:extLst>
                </a:gridCol>
              </a:tblGrid>
              <a:tr h="498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Құжаттардың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Түрі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79337"/>
                  </a:ext>
                </a:extLst>
              </a:tr>
              <a:tr h="415553">
                <a:tc gridSpan="3">
                  <a:txBody>
                    <a:bodyPr/>
                    <a:lstStyle/>
                    <a:p>
                      <a:pPr marL="17907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Өтінімді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07271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Несие алуға өтініш – сауалнама және несие алушы мен кепіл берушінің және олардың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жұбайының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зайыбының</a:t>
                      </a: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жеке куәліктерінің көшірмелері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көшірме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37496"/>
                  </a:ext>
                </a:extLst>
              </a:tr>
              <a:tr h="287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Несиелік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тарих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субъектісінің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несиелік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есепті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алуға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келісімі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844433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тұлғаны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тіркеу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органдардан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20498"/>
                  </a:ext>
                </a:extLst>
              </a:tr>
              <a:tr h="54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ӘКК-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төрағаға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кредитордың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алдындағы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берешегінің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болуы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болмауы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бюджетке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төленетін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салықтар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міндеттемелер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органдарынан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органдардан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083932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АШӨК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құрылтай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құжаттары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842510"/>
                  </a:ext>
                </a:extLst>
              </a:tr>
              <a:tr h="226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жобаны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қолдау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жобалық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кеңсенің</a:t>
                      </a: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хаттамасы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Түпнұсқа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118015"/>
                  </a:ext>
                </a:extLst>
              </a:tr>
              <a:tr h="167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Соңғы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айдағы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балансы</a:t>
                      </a: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Түпнұсқа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271905"/>
                  </a:ext>
                </a:extLst>
              </a:tr>
              <a:tr h="287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5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АШ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ӨК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АШ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ӨК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қатысушыларына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тиесілі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коммерциялық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жылжымайтын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тің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ауыл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шаруашылығы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техника</a:t>
                      </a: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сының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учаскелерін</a:t>
                      </a: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ің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мал</a:t>
                      </a: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дың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жабдықтар</a:t>
                      </a:r>
                      <a:r>
                        <a:rPr lang="kk-KZ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дың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т.б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құжаттардың</a:t>
                      </a:r>
                      <a:r>
                        <a:rPr lang="ru-RU" sz="15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көшірмелері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Көшірме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947" marR="439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219744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CE5EE34-E966-EE30-3E77-CCC59A44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13" y="189625"/>
            <a:ext cx="10786092" cy="51839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«Ауыл Аманаты»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бағдарламасымен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кооперативтерді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лизингілеу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A17702B-1670-E621-FDC1-36956D6DADB9}"/>
              </a:ext>
            </a:extLst>
          </p:cNvPr>
          <p:cNvCxnSpPr>
            <a:cxnSpLocks/>
          </p:cNvCxnSpPr>
          <p:nvPr/>
        </p:nvCxnSpPr>
        <p:spPr>
          <a:xfrm>
            <a:off x="377500" y="905319"/>
            <a:ext cx="10302337" cy="0"/>
          </a:xfrm>
          <a:prstGeom prst="line">
            <a:avLst/>
          </a:prstGeom>
          <a:ln w="63500" cap="sq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2" descr="Спк Акжайык - Спк Акжайык added a new photo.">
            <a:extLst>
              <a:ext uri="{FF2B5EF4-FFF2-40B4-BE49-F238E27FC236}">
                <a16:creationId xmlns:a16="http://schemas.microsoft.com/office/drawing/2014/main" id="{EA250167-425F-C514-2035-56396F525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47" y="126002"/>
            <a:ext cx="1139301" cy="1139301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DBE21D0-27F8-94D4-A003-B87F3FC7F6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-280"/>
          <a:stretch/>
        </p:blipFill>
        <p:spPr bwMode="auto">
          <a:xfrm>
            <a:off x="10945047" y="5686418"/>
            <a:ext cx="1169019" cy="113930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607608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1169</Words>
  <Application>Microsoft Office PowerPoint</Application>
  <PresentationFormat>Широкоэкранный</PresentationFormat>
  <Paragraphs>174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 3</vt:lpstr>
      <vt:lpstr>1_Тема Office</vt:lpstr>
      <vt:lpstr> «АУЫЛ АМАНАТЫ» АУЫЛ ХАЛҚЫНЫҢ ТАБЫСЫН АРТТЫРУ БАҒДАРЛАМАСЫ</vt:lpstr>
      <vt:lpstr>Бағдарламаның мақсаты</vt:lpstr>
      <vt:lpstr>Қарыз алушылардың нысаналы санаты</vt:lpstr>
      <vt:lpstr>Кепілмен қамтамасыз ету</vt:lpstr>
      <vt:lpstr>Қаржыландыру шарттары - несие</vt:lpstr>
      <vt:lpstr>Қаржыландыру шарттары - лизинг</vt:lpstr>
      <vt:lpstr>«Ауыл Аманаты» бағдарламасымен жеке кәсіпкерлерді несиелендіру үшін құжаттар тізбесі</vt:lpstr>
      <vt:lpstr>«Ауыл Аманаты» бағдарламасымен кооперативтерді несиелендіру үшін құжаттар тізбесі</vt:lpstr>
      <vt:lpstr>«Ауыл Аманаты» бағдарламасымен кооперативтерді лизингілеу үшін құжаттар тізбесі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Петренко Елена Степановна</dc:creator>
  <cp:lastModifiedBy>Азамат Ахметов</cp:lastModifiedBy>
  <cp:revision>74</cp:revision>
  <dcterms:created xsi:type="dcterms:W3CDTF">2023-08-23T18:13:31Z</dcterms:created>
  <dcterms:modified xsi:type="dcterms:W3CDTF">2025-12-03T07:04:22Z</dcterms:modified>
</cp:coreProperties>
</file>