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6" r:id="rId2"/>
  </p:sldMasterIdLst>
  <p:notesMasterIdLst>
    <p:notesMasterId r:id="rId9"/>
  </p:notesMasterIdLst>
  <p:sldIdLst>
    <p:sldId id="307" r:id="rId3"/>
    <p:sldId id="306" r:id="rId4"/>
    <p:sldId id="309" r:id="rId5"/>
    <p:sldId id="302" r:id="rId6"/>
    <p:sldId id="303" r:id="rId7"/>
    <p:sldId id="304" r:id="rId8"/>
  </p:sldIdLst>
  <p:sldSz cx="12192000" cy="6858000"/>
  <p:notesSz cx="9926638" cy="6797675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37" autoAdjust="0"/>
    <p:restoredTop sz="94660" autoAdjust="0"/>
  </p:normalViewPr>
  <p:slideViewPr>
    <p:cSldViewPr>
      <p:cViewPr varScale="1">
        <p:scale>
          <a:sx n="113" d="100"/>
          <a:sy n="113" d="100"/>
        </p:scale>
        <p:origin x="426" y="84"/>
      </p:cViewPr>
      <p:guideLst>
        <p:guide orient="horz" pos="2880"/>
        <p:guide pos="21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107" d="100"/>
          <a:sy n="107" d="100"/>
        </p:scale>
        <p:origin x="2310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ableStyles" Target="tableStyle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heme" Target="theme/theme1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viewProps" Target="viewProps.xml"/><Relationship Id="rId5" Type="http://schemas.openxmlformats.org/officeDocument/2006/relationships/slide" Target="slides/slide3.xml"/><Relationship Id="rId10" Type="http://schemas.openxmlformats.org/officeDocument/2006/relationships/presProps" Target="presProps.xml"/><Relationship Id="rId4" Type="http://schemas.openxmlformats.org/officeDocument/2006/relationships/slide" Target="slides/slide2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1543" cy="341458"/>
          </a:xfrm>
          <a:prstGeom prst="rect">
            <a:avLst/>
          </a:prstGeom>
        </p:spPr>
        <p:txBody>
          <a:bodyPr vert="horz" lIns="80263" tIns="40132" rIns="80263" bIns="40132" rtlCol="0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5622509" y="0"/>
            <a:ext cx="4301543" cy="341458"/>
          </a:xfrm>
          <a:prstGeom prst="rect">
            <a:avLst/>
          </a:prstGeom>
        </p:spPr>
        <p:txBody>
          <a:bodyPr vert="horz" lIns="80263" tIns="40132" rIns="80263" bIns="40132" rtlCol="0"/>
          <a:lstStyle>
            <a:lvl1pPr algn="r">
              <a:defRPr sz="1100"/>
            </a:lvl1pPr>
          </a:lstStyle>
          <a:p>
            <a:fld id="{36A86081-F252-4C49-9489-9C81707EF753}" type="datetimeFigureOut">
              <a:rPr lang="ru-RU" smtClean="0"/>
              <a:pPr/>
              <a:t>01.03.2021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2925763" y="849313"/>
            <a:ext cx="4075112" cy="229393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80263" tIns="40132" rIns="80263" bIns="40132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992664" y="3271382"/>
            <a:ext cx="7941310" cy="2676585"/>
          </a:xfrm>
          <a:prstGeom prst="rect">
            <a:avLst/>
          </a:prstGeom>
        </p:spPr>
        <p:txBody>
          <a:bodyPr vert="horz" lIns="80263" tIns="40132" rIns="80263" bIns="40132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6456219"/>
            <a:ext cx="4301543" cy="341457"/>
          </a:xfrm>
          <a:prstGeom prst="rect">
            <a:avLst/>
          </a:prstGeom>
        </p:spPr>
        <p:txBody>
          <a:bodyPr vert="horz" lIns="80263" tIns="40132" rIns="80263" bIns="40132" rtlCol="0" anchor="b"/>
          <a:lstStyle>
            <a:lvl1pPr algn="l">
              <a:defRPr sz="11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5622509" y="6456219"/>
            <a:ext cx="4301543" cy="341457"/>
          </a:xfrm>
          <a:prstGeom prst="rect">
            <a:avLst/>
          </a:prstGeom>
        </p:spPr>
        <p:txBody>
          <a:bodyPr vert="horz" lIns="80263" tIns="40132" rIns="80263" bIns="40132" rtlCol="0" anchor="b"/>
          <a:lstStyle>
            <a:lvl1pPr algn="r">
              <a:defRPr sz="1100"/>
            </a:lvl1pPr>
          </a:lstStyle>
          <a:p>
            <a:fld id="{2657CAA4-C459-4071-B2BF-C0193F84BCEC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019885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657CAA4-C459-4071-B2BF-C0193F84BCEC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2526963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0"/>
            <a:ext cx="10363200" cy="14401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0"/>
            <a:ext cx="8534400" cy="17145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DB3081-8E43-40BE-8FC8-1F0341912609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926929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7B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7B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0" y="1577340"/>
            <a:ext cx="530352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3200" b="1" i="0">
                <a:solidFill>
                  <a:srgbClr val="1B7B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914400" y="2125983"/>
            <a:ext cx="10363200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828800" y="3840483"/>
            <a:ext cx="85344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ACDD538-827E-4921-8D4F-EAFBF4D6C60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347824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90" y="-9650"/>
            <a:ext cx="10238105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1769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0C96274-6C00-4B84-BE7E-3250751D20E1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57403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90" y="-9650"/>
            <a:ext cx="10238105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1769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609600" y="1577344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6278882" y="1577344"/>
            <a:ext cx="530352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510B5CE-E253-4F49-9C1C-3ACF14595FE7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89892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90" y="-9650"/>
            <a:ext cx="10238105" cy="430887"/>
          </a:xfrm>
        </p:spPr>
        <p:txBody>
          <a:bodyPr lIns="0" tIns="0" rIns="0" bIns="0"/>
          <a:lstStyle>
            <a:lvl1pPr>
              <a:defRPr sz="2800" b="1" i="0">
                <a:solidFill>
                  <a:srgbClr val="1769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4A89022-1FC0-48D5-A4E5-52A10F5393CA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3/1/2021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5200071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8.xml"/><Relationship Id="rId2" Type="http://schemas.openxmlformats.org/officeDocument/2006/relationships/slideLayout" Target="../slideLayouts/slideLayout7.xml"/><Relationship Id="rId1" Type="http://schemas.openxmlformats.org/officeDocument/2006/relationships/slideLayout" Target="../slideLayouts/slideLayout6.xml"/><Relationship Id="rId6" Type="http://schemas.openxmlformats.org/officeDocument/2006/relationships/theme" Target="../theme/theme2.xml"/><Relationship Id="rId5" Type="http://schemas.openxmlformats.org/officeDocument/2006/relationships/slideLayout" Target="../slideLayouts/slideLayout10.xml"/><Relationship Id="rId4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1072559" y="710387"/>
            <a:ext cx="10046881" cy="5130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3200" b="1" i="0">
                <a:solidFill>
                  <a:srgbClr val="1B7BC0"/>
                </a:solidFill>
                <a:latin typeface="Verdana"/>
                <a:cs typeface="Verdana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0"/>
            <a:ext cx="10972800" cy="452628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0"/>
            <a:ext cx="390144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pPr/>
              <a:t>3/1/2021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0"/>
            <a:ext cx="2804160" cy="34290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/>
              <a:pPr/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532590" y="-9650"/>
            <a:ext cx="10238105" cy="430887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1" i="0">
                <a:solidFill>
                  <a:srgbClr val="176988"/>
                </a:solidFill>
                <a:latin typeface="Arial"/>
                <a:cs typeface="Arial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609600" y="1577344"/>
            <a:ext cx="1097280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4145280" y="6377943"/>
            <a:ext cx="390144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endParaRPr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609602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fld id="{0B006BA3-CA27-47AE-92C4-B22B869BD215}" type="datetime1">
              <a:rPr lang="en-US" smtClean="0">
                <a:solidFill>
                  <a:prstClr val="black">
                    <a:tint val="75000"/>
                  </a:prstClr>
                </a:solidFill>
              </a:rPr>
              <a:pPr defTabSz="914363"/>
              <a:t>3/1/2021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8778240" y="6377943"/>
            <a:ext cx="2804160" cy="27699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914363"/>
            <a:fld id="{B6F15528-21DE-4FAA-801E-634DDDAF4B2B}" type="slidenum">
              <a:rPr>
                <a:solidFill>
                  <a:prstClr val="black">
                    <a:tint val="75000"/>
                  </a:prstClr>
                </a:solidFill>
              </a:rPr>
              <a:pPr defTabSz="914363"/>
              <a:t>‹#›</a:t>
            </a:fld>
            <a:endParaRPr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3472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7" r:id="rId1"/>
    <p:sldLayoutId id="2147483668" r:id="rId2"/>
    <p:sldLayoutId id="2147483669" r:id="rId3"/>
    <p:sldLayoutId id="2147483670" r:id="rId4"/>
    <p:sldLayoutId id="2147483671" r:id="rId5"/>
  </p:sldLayoutIdLst>
  <p:hf hdr="0" ftr="0" dt="0"/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195">
        <a:defRPr>
          <a:latin typeface="+mn-lt"/>
          <a:ea typeface="+mn-ea"/>
          <a:cs typeface="+mn-cs"/>
        </a:defRPr>
      </a:lvl2pPr>
      <a:lvl3pPr marL="914388">
        <a:defRPr>
          <a:latin typeface="+mn-lt"/>
          <a:ea typeface="+mn-ea"/>
          <a:cs typeface="+mn-cs"/>
        </a:defRPr>
      </a:lvl3pPr>
      <a:lvl4pPr marL="1371583">
        <a:defRPr>
          <a:latin typeface="+mn-lt"/>
          <a:ea typeface="+mn-ea"/>
          <a:cs typeface="+mn-cs"/>
        </a:defRPr>
      </a:lvl4pPr>
      <a:lvl5pPr marL="1828777">
        <a:defRPr>
          <a:latin typeface="+mn-lt"/>
          <a:ea typeface="+mn-ea"/>
          <a:cs typeface="+mn-cs"/>
        </a:defRPr>
      </a:lvl5pPr>
      <a:lvl6pPr marL="2285972">
        <a:defRPr>
          <a:latin typeface="+mn-lt"/>
          <a:ea typeface="+mn-ea"/>
          <a:cs typeface="+mn-cs"/>
        </a:defRPr>
      </a:lvl6pPr>
      <a:lvl7pPr marL="2743165">
        <a:defRPr>
          <a:latin typeface="+mn-lt"/>
          <a:ea typeface="+mn-ea"/>
          <a:cs typeface="+mn-cs"/>
        </a:defRPr>
      </a:lvl7pPr>
      <a:lvl8pPr marL="3200360">
        <a:defRPr>
          <a:latin typeface="+mn-lt"/>
          <a:ea typeface="+mn-ea"/>
          <a:cs typeface="+mn-cs"/>
        </a:defRPr>
      </a:lvl8pPr>
      <a:lvl9pPr marL="3657555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195">
        <a:defRPr>
          <a:latin typeface="+mn-lt"/>
          <a:ea typeface="+mn-ea"/>
          <a:cs typeface="+mn-cs"/>
        </a:defRPr>
      </a:lvl2pPr>
      <a:lvl3pPr marL="914388">
        <a:defRPr>
          <a:latin typeface="+mn-lt"/>
          <a:ea typeface="+mn-ea"/>
          <a:cs typeface="+mn-cs"/>
        </a:defRPr>
      </a:lvl3pPr>
      <a:lvl4pPr marL="1371583">
        <a:defRPr>
          <a:latin typeface="+mn-lt"/>
          <a:ea typeface="+mn-ea"/>
          <a:cs typeface="+mn-cs"/>
        </a:defRPr>
      </a:lvl4pPr>
      <a:lvl5pPr marL="1828777">
        <a:defRPr>
          <a:latin typeface="+mn-lt"/>
          <a:ea typeface="+mn-ea"/>
          <a:cs typeface="+mn-cs"/>
        </a:defRPr>
      </a:lvl5pPr>
      <a:lvl6pPr marL="2285972">
        <a:defRPr>
          <a:latin typeface="+mn-lt"/>
          <a:ea typeface="+mn-ea"/>
          <a:cs typeface="+mn-cs"/>
        </a:defRPr>
      </a:lvl6pPr>
      <a:lvl7pPr marL="2743165">
        <a:defRPr>
          <a:latin typeface="+mn-lt"/>
          <a:ea typeface="+mn-ea"/>
          <a:cs typeface="+mn-cs"/>
        </a:defRPr>
      </a:lvl7pPr>
      <a:lvl8pPr marL="3200360">
        <a:defRPr>
          <a:latin typeface="+mn-lt"/>
          <a:ea typeface="+mn-ea"/>
          <a:cs typeface="+mn-cs"/>
        </a:defRPr>
      </a:lvl8pPr>
      <a:lvl9pPr marL="3657555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g"/><Relationship Id="rId3" Type="http://schemas.openxmlformats.org/officeDocument/2006/relationships/image" Target="../media/image3.jpeg"/><Relationship Id="rId7" Type="http://schemas.openxmlformats.org/officeDocument/2006/relationships/image" Target="../media/image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eg"/><Relationship Id="rId5" Type="http://schemas.openxmlformats.org/officeDocument/2006/relationships/image" Target="../media/image4.JPG"/><Relationship Id="rId4" Type="http://schemas.openxmlformats.org/officeDocument/2006/relationships/hyperlink" Target="https://go.2gis.com/75qdy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7" Type="http://schemas.openxmlformats.org/officeDocument/2006/relationships/image" Target="../media/image10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jpeg"/><Relationship Id="rId5" Type="http://schemas.openxmlformats.org/officeDocument/2006/relationships/image" Target="../media/image8.JPG"/><Relationship Id="rId4" Type="http://schemas.openxmlformats.org/officeDocument/2006/relationships/hyperlink" Target="https://go.2gis.com/2izgd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hyperlink" Target="https://yandex.kz/maps/-/CCQtiCtVLB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jp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2896"/>
            <a:ext cx="121920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Exo 2" panose="00000500000000000000" pitchFamily="2" charset="-52"/>
                <a:cs typeface="Arial" panose="020B0604020202020204" pitchFamily="34" charset="0"/>
              </a:rPr>
              <a:t>Предлагаемые земельные участки для создания Малых Индустриальных Зон </a:t>
            </a:r>
          </a:p>
        </p:txBody>
      </p:sp>
      <p:sp>
        <p:nvSpPr>
          <p:cNvPr id="5" name="object 7"/>
          <p:cNvSpPr txBox="1"/>
          <p:nvPr/>
        </p:nvSpPr>
        <p:spPr>
          <a:xfrm>
            <a:off x="599418" y="6508530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584529" y="4839610"/>
            <a:ext cx="179536" cy="1299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invest</a:t>
            </a:r>
            <a:r>
              <a:rPr lang="ru-RU"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07</a:t>
            </a: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.gov.kz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55309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69900" y="6400800"/>
            <a:ext cx="495300" cy="457200"/>
          </a:xfrm>
          <a:custGeom>
            <a:avLst/>
            <a:gdLst/>
            <a:ahLst/>
            <a:cxnLst/>
            <a:rect l="l" t="t" r="r" b="b"/>
            <a:pathLst>
              <a:path w="495300" h="457200">
                <a:moveTo>
                  <a:pt x="495300" y="0"/>
                </a:moveTo>
                <a:lnTo>
                  <a:pt x="0" y="0"/>
                </a:lnTo>
                <a:lnTo>
                  <a:pt x="0" y="457200"/>
                </a:lnTo>
                <a:lnTo>
                  <a:pt x="495300" y="457200"/>
                </a:lnTo>
                <a:lnTo>
                  <a:pt x="495300" y="0"/>
                </a:lnTo>
                <a:close/>
              </a:path>
            </a:pathLst>
          </a:custGeom>
          <a:solidFill>
            <a:srgbClr val="1B7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418" y="6508530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1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529" y="4839610"/>
            <a:ext cx="179536" cy="1299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invest</a:t>
            </a:r>
            <a:r>
              <a:rPr lang="ru-RU"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07</a:t>
            </a: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.gov.kz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85829" y="57421"/>
            <a:ext cx="2425700" cy="1447800"/>
          </a:xfrm>
          <a:custGeom>
            <a:avLst/>
            <a:gdLst/>
            <a:ahLst/>
            <a:cxnLst/>
            <a:rect l="l" t="t" r="r" b="b"/>
            <a:pathLst>
              <a:path w="2425700" h="1447800">
                <a:moveTo>
                  <a:pt x="2425700" y="0"/>
                </a:moveTo>
                <a:lnTo>
                  <a:pt x="0" y="0"/>
                </a:lnTo>
                <a:lnTo>
                  <a:pt x="0" y="1447800"/>
                </a:lnTo>
                <a:lnTo>
                  <a:pt x="2425700" y="1447800"/>
                </a:lnTo>
                <a:lnTo>
                  <a:pt x="24257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10"/>
          <p:cNvSpPr txBox="1"/>
          <p:nvPr/>
        </p:nvSpPr>
        <p:spPr>
          <a:xfrm>
            <a:off x="1047658" y="1251576"/>
            <a:ext cx="4428490" cy="26924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1600" spc="-110" dirty="0">
                <a:solidFill>
                  <a:srgbClr val="272E38"/>
                </a:solidFill>
                <a:latin typeface="Verdana"/>
                <a:cs typeface="Verdana"/>
              </a:rPr>
              <a:t>Инициаторы: </a:t>
            </a:r>
            <a:r>
              <a:rPr sz="1600" spc="-145" dirty="0">
                <a:solidFill>
                  <a:srgbClr val="272E38"/>
                </a:solidFill>
                <a:latin typeface="Verdana"/>
                <a:cs typeface="Verdana"/>
              </a:rPr>
              <a:t>АО </a:t>
            </a:r>
            <a:r>
              <a:rPr sz="1600" spc="-180" dirty="0">
                <a:solidFill>
                  <a:srgbClr val="272E38"/>
                </a:solidFill>
                <a:latin typeface="Verdana"/>
                <a:cs typeface="Verdana"/>
              </a:rPr>
              <a:t>«СПК «AQJAIYQ» </a:t>
            </a:r>
            <a:r>
              <a:rPr sz="1600" spc="-50" dirty="0">
                <a:solidFill>
                  <a:srgbClr val="272E38"/>
                </a:solidFill>
                <a:latin typeface="Verdana"/>
                <a:cs typeface="Verdana"/>
              </a:rPr>
              <a:t>Акимата</a:t>
            </a:r>
            <a:r>
              <a:rPr sz="1600" spc="-370" dirty="0">
                <a:solidFill>
                  <a:srgbClr val="272E38"/>
                </a:solidFill>
                <a:latin typeface="Verdana"/>
                <a:cs typeface="Verdana"/>
              </a:rPr>
              <a:t> </a:t>
            </a:r>
            <a:r>
              <a:rPr sz="1600" spc="-130" dirty="0">
                <a:solidFill>
                  <a:srgbClr val="272E38"/>
                </a:solidFill>
                <a:latin typeface="Verdana"/>
                <a:cs typeface="Verdana"/>
              </a:rPr>
              <a:t>ЗКО</a:t>
            </a:r>
            <a:endParaRPr sz="1600" dirty="0">
              <a:latin typeface="Verdana"/>
              <a:cs typeface="Verdana"/>
            </a:endParaRPr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58991" y="315044"/>
            <a:ext cx="6909217" cy="87459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spc="-125" dirty="0" smtClean="0">
                <a:solidFill>
                  <a:srgbClr val="1B7BC0"/>
                </a:solidFill>
                <a:latin typeface="Exo 2" panose="00000500000000000000" pitchFamily="2" charset="-52"/>
              </a:rPr>
              <a:t>Земельные участки для создания малых </a:t>
            </a:r>
            <a:r>
              <a:rPr lang="ru-RU" spc="-125" dirty="0">
                <a:solidFill>
                  <a:srgbClr val="1B7BC0"/>
                </a:solidFill>
                <a:latin typeface="Exo 2" panose="00000500000000000000" pitchFamily="2" charset="-52"/>
              </a:rPr>
              <a:t>индустриальной зоны</a:t>
            </a:r>
            <a:endParaRPr lang="ru-RU" spc="-80" dirty="0">
              <a:solidFill>
                <a:srgbClr val="1B7BC0"/>
              </a:solidFill>
              <a:latin typeface="Exo 2" panose="00000500000000000000" pitchFamily="2" charset="-5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39200" y="0"/>
            <a:ext cx="2997200" cy="6858000"/>
            <a:chOff x="8839200" y="0"/>
            <a:chExt cx="2997200" cy="6858000"/>
          </a:xfrm>
        </p:grpSpPr>
        <p:sp>
          <p:nvSpPr>
            <p:cNvPr id="15" name="object 15"/>
            <p:cNvSpPr/>
            <p:nvPr/>
          </p:nvSpPr>
          <p:spPr>
            <a:xfrm>
              <a:off x="8839200" y="0"/>
              <a:ext cx="2997200" cy="1905000"/>
            </a:xfrm>
            <a:custGeom>
              <a:avLst/>
              <a:gdLst/>
              <a:ahLst/>
              <a:cxnLst/>
              <a:rect l="l" t="t" r="r" b="b"/>
              <a:pathLst>
                <a:path w="2997200" h="1905000">
                  <a:moveTo>
                    <a:pt x="29972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2997200" y="190500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1B7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9200" y="4508500"/>
              <a:ext cx="2997200" cy="2349500"/>
            </a:xfrm>
            <a:custGeom>
              <a:avLst/>
              <a:gdLst/>
              <a:ahLst/>
              <a:cxnLst/>
              <a:rect l="l" t="t" r="r" b="b"/>
              <a:pathLst>
                <a:path w="2997200" h="2349500">
                  <a:moveTo>
                    <a:pt x="2997200" y="0"/>
                  </a:moveTo>
                  <a:lnTo>
                    <a:pt x="0" y="0"/>
                  </a:lnTo>
                  <a:lnTo>
                    <a:pt x="0" y="2349500"/>
                  </a:lnTo>
                  <a:lnTo>
                    <a:pt x="2997200" y="234950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27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grpSp>
        <p:nvGrpSpPr>
          <p:cNvPr id="40" name="Группа 39"/>
          <p:cNvGrpSpPr/>
          <p:nvPr/>
        </p:nvGrpSpPr>
        <p:grpSpPr>
          <a:xfrm>
            <a:off x="8837984" y="1905000"/>
            <a:ext cx="2998416" cy="3661749"/>
            <a:chOff x="3962400" y="76200"/>
            <a:chExt cx="3106950" cy="2260084"/>
          </a:xfrm>
        </p:grpSpPr>
        <p:pic>
          <p:nvPicPr>
            <p:cNvPr id="41" name="Рисунок 40"/>
            <p:cNvPicPr>
              <a:picLocks noChangeAspect="1"/>
            </p:cNvPicPr>
            <p:nvPr/>
          </p:nvPicPr>
          <p:blipFill rotWithShape="1"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15349"/>
            <a:stretch/>
          </p:blipFill>
          <p:spPr>
            <a:xfrm>
              <a:off x="3962400" y="76200"/>
              <a:ext cx="3106950" cy="2260084"/>
            </a:xfrm>
            <a:prstGeom prst="rect">
              <a:avLst/>
            </a:prstGeom>
          </p:spPr>
        </p:pic>
        <p:grpSp>
          <p:nvGrpSpPr>
            <p:cNvPr id="42" name="Группа 41"/>
            <p:cNvGrpSpPr/>
            <p:nvPr/>
          </p:nvGrpSpPr>
          <p:grpSpPr>
            <a:xfrm>
              <a:off x="4876800" y="1600200"/>
              <a:ext cx="896638" cy="368015"/>
              <a:chOff x="2971800" y="4038600"/>
              <a:chExt cx="2958907" cy="1079924"/>
            </a:xfrm>
          </p:grpSpPr>
          <p:cxnSp>
            <p:nvCxnSpPr>
              <p:cNvPr id="50" name="Прямая соединительная линия 49"/>
              <p:cNvCxnSpPr/>
              <p:nvPr/>
            </p:nvCxnSpPr>
            <p:spPr>
              <a:xfrm>
                <a:off x="3352802" y="4724401"/>
                <a:ext cx="1978560" cy="39234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1" name="Прямая соединительная линия 50"/>
              <p:cNvCxnSpPr/>
              <p:nvPr/>
            </p:nvCxnSpPr>
            <p:spPr>
              <a:xfrm flipV="1">
                <a:off x="5331362" y="4856217"/>
                <a:ext cx="599345" cy="262307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2" name="Прямая соединительная линия 51"/>
              <p:cNvCxnSpPr/>
              <p:nvPr/>
            </p:nvCxnSpPr>
            <p:spPr>
              <a:xfrm flipH="1" flipV="1">
                <a:off x="2971803" y="4038602"/>
                <a:ext cx="2958904" cy="817612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53" name="Прямая соединительная линия 52"/>
              <p:cNvCxnSpPr/>
              <p:nvPr/>
            </p:nvCxnSpPr>
            <p:spPr>
              <a:xfrm>
                <a:off x="2971800" y="4038600"/>
                <a:ext cx="381000" cy="685799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grpSp>
          <p:nvGrpSpPr>
            <p:cNvPr id="43" name="Группа 42"/>
            <p:cNvGrpSpPr/>
            <p:nvPr/>
          </p:nvGrpSpPr>
          <p:grpSpPr>
            <a:xfrm>
              <a:off x="4650071" y="228600"/>
              <a:ext cx="439579" cy="609600"/>
              <a:chOff x="4650071" y="228600"/>
              <a:chExt cx="439579" cy="609600"/>
            </a:xfrm>
          </p:grpSpPr>
          <p:cxnSp>
            <p:nvCxnSpPr>
              <p:cNvPr id="44" name="Прямая соединительная линия 43"/>
              <p:cNvCxnSpPr/>
              <p:nvPr/>
            </p:nvCxnSpPr>
            <p:spPr>
              <a:xfrm>
                <a:off x="4650071" y="228600"/>
                <a:ext cx="74329" cy="609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5" name="Прямая соединительная линия 44"/>
              <p:cNvCxnSpPr/>
              <p:nvPr/>
            </p:nvCxnSpPr>
            <p:spPr>
              <a:xfrm flipH="1">
                <a:off x="4724400" y="838200"/>
                <a:ext cx="131043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6" name="Прямая соединительная линия 45"/>
              <p:cNvCxnSpPr/>
              <p:nvPr/>
            </p:nvCxnSpPr>
            <p:spPr>
              <a:xfrm flipH="1">
                <a:off x="4855443" y="609600"/>
                <a:ext cx="57727" cy="22860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7" name="Прямая соединительная линия 46"/>
              <p:cNvCxnSpPr/>
              <p:nvPr/>
            </p:nvCxnSpPr>
            <p:spPr>
              <a:xfrm flipH="1">
                <a:off x="4913171" y="609600"/>
                <a:ext cx="56019" cy="0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8" name="Прямая соединительная линия 47"/>
              <p:cNvCxnSpPr/>
              <p:nvPr/>
            </p:nvCxnSpPr>
            <p:spPr>
              <a:xfrm flipH="1">
                <a:off x="4969190" y="261594"/>
                <a:ext cx="120460" cy="348006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49" name="Прямая соединительная линия 48"/>
              <p:cNvCxnSpPr/>
              <p:nvPr/>
            </p:nvCxnSpPr>
            <p:spPr>
              <a:xfrm>
                <a:off x="4658372" y="228600"/>
                <a:ext cx="431277" cy="32994"/>
              </a:xfrm>
              <a:prstGeom prst="line">
                <a:avLst/>
              </a:prstGeom>
              <a:ln>
                <a:solidFill>
                  <a:schemeClr val="bg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</p:grpSp>
      <p:sp>
        <p:nvSpPr>
          <p:cNvPr id="54" name="TextBox 53"/>
          <p:cNvSpPr txBox="1"/>
          <p:nvPr/>
        </p:nvSpPr>
        <p:spPr>
          <a:xfrm rot="1006275">
            <a:off x="9875035" y="4553654"/>
            <a:ext cx="46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ru-RU" sz="1400" dirty="0" smtClean="0">
                <a:solidFill>
                  <a:prstClr val="white"/>
                </a:solidFill>
              </a:rPr>
              <a:t>3 га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56" name="TextBox 55"/>
          <p:cNvSpPr txBox="1"/>
          <p:nvPr/>
        </p:nvSpPr>
        <p:spPr>
          <a:xfrm>
            <a:off x="9299973" y="5281103"/>
            <a:ext cx="2270173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ru-RU" sz="1400" dirty="0" smtClean="0">
                <a:solidFill>
                  <a:prstClr val="white"/>
                </a:solidFill>
                <a:latin typeface="Exo 2" panose="00000500000000000000" pitchFamily="2" charset="-52"/>
                <a:cs typeface="Times New Roman" panose="02020603050405020304" pitchFamily="18" charset="0"/>
              </a:rPr>
              <a:t>п. Деркул, </a:t>
            </a:r>
            <a:r>
              <a:rPr lang="ru-RU" sz="1400" dirty="0">
                <a:solidFill>
                  <a:prstClr val="white"/>
                </a:solidFill>
                <a:latin typeface="Exo 2" panose="00000500000000000000" pitchFamily="2" charset="-52"/>
                <a:cs typeface="Times New Roman" panose="02020603050405020304" pitchFamily="18" charset="0"/>
              </a:rPr>
              <a:t>по улице </a:t>
            </a:r>
            <a:r>
              <a:rPr lang="ru-RU" sz="1400" dirty="0" smtClean="0">
                <a:solidFill>
                  <a:prstClr val="white"/>
                </a:solidFill>
                <a:latin typeface="Exo 2" panose="00000500000000000000" pitchFamily="2" charset="-52"/>
                <a:cs typeface="Times New Roman" panose="02020603050405020304" pitchFamily="18" charset="0"/>
              </a:rPr>
              <a:t>Лазо</a:t>
            </a:r>
            <a:endParaRPr lang="ru-RU" sz="1400" dirty="0">
              <a:solidFill>
                <a:prstClr val="white"/>
              </a:solidFill>
              <a:latin typeface="Exo 2" panose="00000500000000000000" pitchFamily="2" charset="-52"/>
              <a:cs typeface="Times New Roman" panose="02020603050405020304" pitchFamily="18" charset="0"/>
            </a:endParaRPr>
          </a:p>
        </p:txBody>
      </p:sp>
      <p:grpSp>
        <p:nvGrpSpPr>
          <p:cNvPr id="58" name="Группа 57"/>
          <p:cNvGrpSpPr/>
          <p:nvPr/>
        </p:nvGrpSpPr>
        <p:grpSpPr>
          <a:xfrm>
            <a:off x="915257" y="2330121"/>
            <a:ext cx="3164912" cy="2495462"/>
            <a:chOff x="953484" y="3138470"/>
            <a:chExt cx="3164912" cy="2495462"/>
          </a:xfrm>
        </p:grpSpPr>
        <p:sp>
          <p:nvSpPr>
            <p:cNvPr id="59" name="object 2"/>
            <p:cNvSpPr txBox="1"/>
            <p:nvPr/>
          </p:nvSpPr>
          <p:spPr>
            <a:xfrm>
              <a:off x="997467" y="3138470"/>
              <a:ext cx="2666720" cy="595804"/>
            </a:xfrm>
            <a:prstGeom prst="rect">
              <a:avLst/>
            </a:prstGeom>
          </p:spPr>
          <p:txBody>
            <a:bodyPr vert="horz" wrap="square" lIns="0" tIns="33020" rIns="0" bIns="0" rtlCol="0">
              <a:spAutoFit/>
            </a:bodyPr>
            <a:lstStyle/>
            <a:p>
              <a:pPr marL="12700" defTabSz="914363">
                <a:spcBef>
                  <a:spcPts val="260"/>
                </a:spcBef>
              </a:pPr>
              <a:r>
                <a:rPr lang="ru-RU" sz="1100" b="1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Участие </a:t>
              </a:r>
              <a:r>
                <a:rPr sz="1100" b="1" dirty="0" err="1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Инвестора</a:t>
              </a:r>
              <a:r>
                <a:rPr sz="1100" b="1" dirty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:</a:t>
              </a:r>
            </a:p>
            <a:p>
              <a:pPr marL="12700" marR="5080" defTabSz="914363">
                <a:lnSpc>
                  <a:spcPct val="100699"/>
                </a:lnSpc>
                <a:spcBef>
                  <a:spcPts val="150"/>
                </a:spcBef>
                <a:tabLst>
                  <a:tab pos="190500" algn="l"/>
                </a:tabLst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С</a:t>
              </a:r>
              <a:r>
                <a:rPr sz="1100" dirty="0" err="1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троительство</a:t>
              </a:r>
              <a:r>
                <a:rPr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 </a:t>
              </a: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ангаров;</a:t>
              </a:r>
            </a:p>
            <a:p>
              <a:pPr marL="12700" marR="5080" defTabSz="914363">
                <a:lnSpc>
                  <a:spcPct val="100699"/>
                </a:lnSpc>
                <a:spcBef>
                  <a:spcPts val="150"/>
                </a:spcBef>
                <a:tabLst>
                  <a:tab pos="190500" algn="l"/>
                </a:tabLst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Подведение инфраструктуры.</a:t>
              </a:r>
            </a:p>
          </p:txBody>
        </p:sp>
        <p:sp>
          <p:nvSpPr>
            <p:cNvPr id="60" name="object 2"/>
            <p:cNvSpPr txBox="1"/>
            <p:nvPr/>
          </p:nvSpPr>
          <p:spPr>
            <a:xfrm>
              <a:off x="1022120" y="3690921"/>
              <a:ext cx="3096276" cy="581313"/>
            </a:xfrm>
            <a:prstGeom prst="rect">
              <a:avLst/>
            </a:prstGeom>
          </p:spPr>
          <p:txBody>
            <a:bodyPr vert="horz" wrap="square" lIns="0" tIns="33020" rIns="0" bIns="0" rtlCol="0">
              <a:spAutoFit/>
            </a:bodyPr>
            <a:lstStyle/>
            <a:p>
              <a:pPr marL="12700" defTabSz="914363">
                <a:spcBef>
                  <a:spcPts val="260"/>
                </a:spcBef>
              </a:pPr>
              <a:r>
                <a:rPr lang="ru-RU" sz="1100" b="1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Участие</a:t>
              </a:r>
              <a:r>
                <a:rPr sz="1100" b="1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 </a:t>
              </a:r>
              <a:r>
                <a:rPr lang="ru-RU" sz="1100" b="1" dirty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АО  «СПК  «</a:t>
              </a:r>
              <a:r>
                <a:rPr lang="en-US" sz="1100" b="1" dirty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AQJAIYQ» </a:t>
              </a:r>
              <a:r>
                <a:rPr sz="1100" b="1" dirty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:</a:t>
              </a:r>
            </a:p>
            <a:p>
              <a:pPr marL="12700" marR="5080" defTabSz="914363">
                <a:lnSpc>
                  <a:spcPct val="100699"/>
                </a:lnSpc>
                <a:spcBef>
                  <a:spcPts val="150"/>
                </a:spcBef>
                <a:tabLst>
                  <a:tab pos="190500" algn="l"/>
                </a:tabLst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Земельный участок;</a:t>
              </a:r>
            </a:p>
            <a:p>
              <a:pPr marL="12700" defTabSz="914363">
                <a:spcBef>
                  <a:spcPts val="120"/>
                </a:spcBef>
                <a:tabLst>
                  <a:tab pos="190500" algn="l"/>
                </a:tabLst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Наполнение МИЗ.</a:t>
              </a:r>
              <a:endParaRPr sz="1100" dirty="0">
                <a:solidFill>
                  <a:prstClr val="black"/>
                </a:solidFill>
                <a:latin typeface="Exo 2" panose="000005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61" name="TextBox 60"/>
            <p:cNvSpPr txBox="1"/>
            <p:nvPr/>
          </p:nvSpPr>
          <p:spPr>
            <a:xfrm>
              <a:off x="953484" y="4161734"/>
              <a:ext cx="2742831" cy="1472198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>
                <a:spcBef>
                  <a:spcPts val="201"/>
                </a:spcBef>
                <a:buClr>
                  <a:prstClr val="black"/>
                </a:buClr>
                <a:buSzPct val="25000"/>
                <a:tabLst>
                  <a:tab pos="0" algn="l"/>
                </a:tabLst>
              </a:pPr>
              <a:r>
                <a:rPr lang="ru-RU" sz="1100" b="1" dirty="0" smtClean="0">
                  <a:solidFill>
                    <a:prstClr val="black"/>
                  </a:solidFill>
                  <a:latin typeface="Exo 2" panose="00000500000000000000" pitchFamily="2" charset="-52"/>
                </a:rPr>
                <a:t>Механизм </a:t>
              </a:r>
              <a:r>
                <a:rPr lang="ru-RU" sz="1100" b="1" dirty="0">
                  <a:solidFill>
                    <a:prstClr val="black"/>
                  </a:solidFill>
                  <a:latin typeface="Exo 2" panose="00000500000000000000" pitchFamily="2" charset="-52"/>
                </a:rPr>
                <a:t>реализации проекта:</a:t>
              </a:r>
            </a:p>
            <a:p>
              <a:pPr defTabSz="914363">
                <a:spcBef>
                  <a:spcPts val="201"/>
                </a:spcBef>
                <a:buClr>
                  <a:prstClr val="black"/>
                </a:buClr>
                <a:buSzPct val="25000"/>
                <a:tabLst>
                  <a:tab pos="0" algn="l"/>
                </a:tabLst>
              </a:pPr>
              <a:r>
                <a:rPr lang="ru-RU" sz="1100" dirty="0">
                  <a:solidFill>
                    <a:prstClr val="black"/>
                  </a:solidFill>
                  <a:latin typeface="Exo 2" panose="00000500000000000000" pitchFamily="2" charset="-52"/>
                </a:rPr>
                <a:t>Предоставление в аренду земельного участка инвестору в рамках договора о совместной деятельности с АО «СПК «AQJAIYQ» для организации МИЗ (возможен последующий выкуп участка). </a:t>
              </a:r>
            </a:p>
          </p:txBody>
        </p:sp>
      </p:grpSp>
      <p:sp>
        <p:nvSpPr>
          <p:cNvPr id="62" name="TextBox 61"/>
          <p:cNvSpPr txBox="1"/>
          <p:nvPr/>
        </p:nvSpPr>
        <p:spPr>
          <a:xfrm>
            <a:off x="905255" y="4734109"/>
            <a:ext cx="3008534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ru-RU" sz="1100" b="1" dirty="0" smtClean="0">
                <a:solidFill>
                  <a:prstClr val="black"/>
                </a:solidFill>
                <a:latin typeface="Exo 2" panose="00000500000000000000" pitchFamily="2" charset="-52"/>
              </a:rPr>
              <a:t>Доходность для инвестора:</a:t>
            </a:r>
          </a:p>
          <a:p>
            <a:pPr defTabSz="914363"/>
            <a:r>
              <a:rPr lang="ru-RU" sz="1100" dirty="0" smtClean="0">
                <a:solidFill>
                  <a:prstClr val="black"/>
                </a:solidFill>
                <a:latin typeface="Exo 2" panose="00000500000000000000" pitchFamily="2" charset="-52"/>
              </a:rPr>
              <a:t>Стоимость </a:t>
            </a:r>
            <a:r>
              <a:rPr lang="ru-RU" sz="1100" dirty="0">
                <a:solidFill>
                  <a:prstClr val="black"/>
                </a:solidFill>
                <a:latin typeface="Exo 2" panose="00000500000000000000" pitchFamily="2" charset="-52"/>
              </a:rPr>
              <a:t>аренды – до 1000 </a:t>
            </a:r>
            <a:r>
              <a:rPr lang="ru-RU" sz="1100" dirty="0" err="1">
                <a:solidFill>
                  <a:prstClr val="black"/>
                </a:solidFill>
                <a:latin typeface="Exo 2" panose="00000500000000000000" pitchFamily="2" charset="-52"/>
              </a:rPr>
              <a:t>тг</a:t>
            </a:r>
            <a:r>
              <a:rPr lang="ru-RU" sz="1100" dirty="0">
                <a:solidFill>
                  <a:prstClr val="black"/>
                </a:solidFill>
                <a:latin typeface="Exo 2" panose="00000500000000000000" pitchFamily="2" charset="-52"/>
              </a:rPr>
              <a:t> за 1 </a:t>
            </a:r>
            <a:r>
              <a:rPr lang="ru-RU" sz="1100" dirty="0" err="1">
                <a:solidFill>
                  <a:prstClr val="black"/>
                </a:solidFill>
                <a:latin typeface="Exo 2" panose="00000500000000000000" pitchFamily="2" charset="-52"/>
              </a:rPr>
              <a:t>кв.м</a:t>
            </a:r>
            <a:r>
              <a:rPr lang="ru-RU" sz="1100" dirty="0" smtClean="0">
                <a:solidFill>
                  <a:prstClr val="black"/>
                </a:solidFill>
                <a:latin typeface="Exo 2" panose="00000500000000000000" pitchFamily="2" charset="-52"/>
              </a:rPr>
              <a:t>.</a:t>
            </a:r>
          </a:p>
          <a:p>
            <a:pPr defTabSz="914363"/>
            <a:r>
              <a:rPr lang="ru-RU" sz="1100" dirty="0" smtClean="0">
                <a:solidFill>
                  <a:prstClr val="black"/>
                </a:solidFill>
                <a:latin typeface="Exo 2" panose="00000500000000000000" pitchFamily="2" charset="-52"/>
              </a:rPr>
              <a:t>Стоимость строительства утепленного ангара на 1 тысячу </a:t>
            </a:r>
            <a:r>
              <a:rPr lang="ru-RU" sz="1100" dirty="0" err="1" smtClean="0">
                <a:solidFill>
                  <a:prstClr val="black"/>
                </a:solidFill>
                <a:latin typeface="Exo 2" panose="00000500000000000000" pitchFamily="2" charset="-52"/>
              </a:rPr>
              <a:t>кв.м</a:t>
            </a:r>
            <a:r>
              <a:rPr lang="ru-RU" sz="1100" dirty="0" smtClean="0">
                <a:solidFill>
                  <a:prstClr val="black"/>
                </a:solidFill>
                <a:latin typeface="Exo 2" panose="00000500000000000000" pitchFamily="2" charset="-52"/>
              </a:rPr>
              <a:t>. – 45 млн </a:t>
            </a:r>
            <a:r>
              <a:rPr lang="ru-RU" sz="1100" dirty="0" err="1" smtClean="0">
                <a:solidFill>
                  <a:prstClr val="black"/>
                </a:solidFill>
                <a:latin typeface="Exo 2" panose="00000500000000000000" pitchFamily="2" charset="-52"/>
              </a:rPr>
              <a:t>тг</a:t>
            </a:r>
            <a:r>
              <a:rPr lang="ru-RU" sz="1100" dirty="0" smtClean="0">
                <a:solidFill>
                  <a:prstClr val="black"/>
                </a:solidFill>
                <a:latin typeface="Exo 2" panose="00000500000000000000" pitchFamily="2" charset="-52"/>
              </a:rPr>
              <a:t>.</a:t>
            </a:r>
            <a:endParaRPr lang="ru-RU" sz="1100" dirty="0">
              <a:solidFill>
                <a:prstClr val="black"/>
              </a:solidFill>
              <a:latin typeface="Exo 2" panose="00000500000000000000" pitchFamily="2" charset="-52"/>
            </a:endParaRPr>
          </a:p>
        </p:txBody>
      </p:sp>
      <p:grpSp>
        <p:nvGrpSpPr>
          <p:cNvPr id="63" name="Группа 62"/>
          <p:cNvGrpSpPr/>
          <p:nvPr/>
        </p:nvGrpSpPr>
        <p:grpSpPr>
          <a:xfrm>
            <a:off x="4157681" y="1905000"/>
            <a:ext cx="4468656" cy="4953000"/>
            <a:chOff x="4459653" y="2223403"/>
            <a:chExt cx="3823719" cy="4953000"/>
          </a:xfrm>
        </p:grpSpPr>
        <p:sp>
          <p:nvSpPr>
            <p:cNvPr id="64" name="object 14"/>
            <p:cNvSpPr txBox="1"/>
            <p:nvPr/>
          </p:nvSpPr>
          <p:spPr>
            <a:xfrm>
              <a:off x="4482112" y="2223403"/>
              <a:ext cx="3556988" cy="2026196"/>
            </a:xfrm>
            <a:prstGeom prst="rect">
              <a:avLst/>
            </a:prstGeom>
          </p:spPr>
          <p:txBody>
            <a:bodyPr vert="horz" wrap="square" lIns="0" tIns="12700" rIns="0" bIns="0" rtlCol="0">
              <a:spAutoFit/>
            </a:bodyPr>
            <a:lstStyle/>
            <a:p>
              <a:pPr marL="12700" defTabSz="914363">
                <a:lnSpc>
                  <a:spcPts val="1420"/>
                </a:lnSpc>
                <a:spcBef>
                  <a:spcPts val="100"/>
                </a:spcBef>
              </a:pPr>
              <a:r>
                <a:rPr sz="1100" b="1" dirty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Предложение для </a:t>
              </a:r>
              <a:r>
                <a:rPr sz="1100" b="1" dirty="0" err="1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Инвестора</a:t>
              </a:r>
              <a:r>
                <a:rPr sz="1100" b="1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:</a:t>
              </a:r>
              <a:endParaRPr lang="ru-RU" sz="1100" b="1" dirty="0" smtClean="0">
                <a:solidFill>
                  <a:prstClr val="black"/>
                </a:solidFill>
                <a:latin typeface="Exo 2" panose="00000500000000000000" pitchFamily="2" charset="-52"/>
                <a:cs typeface="Arial" panose="020B0604020202020204" pitchFamily="34" charset="0"/>
              </a:endParaRPr>
            </a:p>
            <a:p>
              <a:pPr marL="12700" defTabSz="914363">
                <a:lnSpc>
                  <a:spcPts val="1420"/>
                </a:lnSpc>
                <a:spcBef>
                  <a:spcPts val="100"/>
                </a:spcBef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Инвестору АО «СПК «</a:t>
              </a:r>
              <a:r>
                <a:rPr lang="en-US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Aqjaiyq</a:t>
              </a: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» два варианта участия в проекте:</a:t>
              </a:r>
            </a:p>
            <a:p>
              <a:pPr marL="241300" indent="-228600" defTabSz="914363">
                <a:lnSpc>
                  <a:spcPts val="1420"/>
                </a:lnSpc>
                <a:spcBef>
                  <a:spcPts val="100"/>
                </a:spcBef>
                <a:buFontTx/>
                <a:buAutoNum type="arabicPeriod"/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Инвестору предлагается застройка на всей площади земельного участка ангаров площадью от 500 до 1000 </a:t>
              </a:r>
              <a:r>
                <a:rPr lang="ru-RU" sz="1100" dirty="0" err="1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кв.м</a:t>
              </a: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 для сдачи аренду производственных площадей.</a:t>
              </a:r>
            </a:p>
            <a:p>
              <a:pPr marL="241300" indent="-228600" defTabSz="914363">
                <a:lnSpc>
                  <a:spcPts val="1420"/>
                </a:lnSpc>
                <a:spcBef>
                  <a:spcPts val="100"/>
                </a:spcBef>
                <a:buFontTx/>
                <a:buAutoNum type="arabicPeriod"/>
              </a:pPr>
              <a:r>
                <a:rPr lang="ru-RU" sz="1100" dirty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Инвестору предоставляется земельный участок. В первую очередь Инвестор на 1/3 части  земельного участка строит ангары, на оставшихся 2\3  реализует свой проект. </a:t>
              </a:r>
            </a:p>
          </p:txBody>
        </p:sp>
        <p:sp>
          <p:nvSpPr>
            <p:cNvPr id="65" name="Прямоугольник 64"/>
            <p:cNvSpPr/>
            <p:nvPr/>
          </p:nvSpPr>
          <p:spPr>
            <a:xfrm>
              <a:off x="4460378" y="4183622"/>
              <a:ext cx="3471304" cy="651460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marL="12700" defTabSz="914363">
                <a:spcBef>
                  <a:spcPts val="359"/>
                </a:spcBef>
              </a:pPr>
              <a:r>
                <a:rPr lang="ru-RU" sz="1100" b="1" dirty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Источники дохода </a:t>
              </a:r>
              <a:r>
                <a:rPr lang="ru-RU" sz="1100" b="1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Инвестора:</a:t>
              </a:r>
            </a:p>
            <a:p>
              <a:pPr marL="12700" defTabSz="914363">
                <a:spcBef>
                  <a:spcPts val="359"/>
                </a:spcBef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  <a:cs typeface="Arial" panose="020B0604020202020204" pitchFamily="34" charset="0"/>
                </a:rPr>
                <a:t>Получение прибыли со сдачи в аренду готовых производственных помещений.</a:t>
              </a:r>
              <a:endParaRPr lang="ru-RU" sz="1100" dirty="0">
                <a:solidFill>
                  <a:prstClr val="black"/>
                </a:solidFill>
                <a:latin typeface="Exo 2" panose="00000500000000000000" pitchFamily="2" charset="-52"/>
                <a:cs typeface="Arial" panose="020B0604020202020204" pitchFamily="34" charset="0"/>
              </a:endParaRPr>
            </a:p>
          </p:txBody>
        </p:sp>
        <p:sp>
          <p:nvSpPr>
            <p:cNvPr id="66" name="TextBox 65"/>
            <p:cNvSpPr txBox="1"/>
            <p:nvPr/>
          </p:nvSpPr>
          <p:spPr>
            <a:xfrm>
              <a:off x="4459653" y="4755227"/>
              <a:ext cx="3823719" cy="242117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defTabSz="914363">
                <a:spcBef>
                  <a:spcPts val="201"/>
                </a:spcBef>
              </a:pPr>
              <a:r>
                <a:rPr lang="ru-RU" sz="1100" b="1" dirty="0">
                  <a:solidFill>
                    <a:prstClr val="black"/>
                  </a:solidFill>
                  <a:latin typeface="Exo 2" panose="00000500000000000000" pitchFamily="2" charset="-52"/>
                </a:rPr>
                <a:t>Преимущества:</a:t>
              </a:r>
            </a:p>
            <a:p>
              <a:pPr marL="171450" indent="-171450" defTabSz="914363">
                <a:spcBef>
                  <a:spcPts val="201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</a:rPr>
                <a:t>Стоимость возведения МИЗ сопоставимы с выкупом земельного участка на аукционе города.</a:t>
              </a:r>
            </a:p>
            <a:p>
              <a:pPr marL="171450" indent="-171450" defTabSz="914363">
                <a:spcBef>
                  <a:spcPts val="201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</a:rPr>
                <a:t>Все участки расположены недалеко от жилых районов, что является преимуществом для потенциального работодателя;</a:t>
              </a:r>
            </a:p>
            <a:p>
              <a:pPr marL="171450" indent="-171450" defTabSz="914363">
                <a:spcBef>
                  <a:spcPts val="201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</a:rPr>
                <a:t>Земельные </a:t>
              </a:r>
              <a:r>
                <a:rPr lang="ru-RU" sz="1100" dirty="0">
                  <a:solidFill>
                    <a:prstClr val="black"/>
                  </a:solidFill>
                  <a:latin typeface="Exo 2" panose="00000500000000000000" pitchFamily="2" charset="-52"/>
                </a:rPr>
                <a:t>участки расположены в черте города. Возле участков курсируют автобусные маршруты.</a:t>
              </a:r>
            </a:p>
            <a:p>
              <a:pPr marL="171450" indent="-171450" defTabSz="914363">
                <a:spcBef>
                  <a:spcPts val="201"/>
                </a:spcBef>
                <a:buFont typeface="Arial" panose="020B0604020202020204" pitchFamily="34" charset="0"/>
                <a:buChar char="•"/>
              </a:pPr>
              <a:r>
                <a:rPr lang="ru-RU" sz="1100" dirty="0">
                  <a:solidFill>
                    <a:prstClr val="black"/>
                  </a:solidFill>
                  <a:latin typeface="Exo 2" panose="00000500000000000000" pitchFamily="2" charset="-52"/>
                </a:rPr>
                <a:t>Наличие в непосредственной близости электричества, газа, воды, асфальтированной дороги</a:t>
              </a: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</a:rPr>
                <a:t>.</a:t>
              </a:r>
            </a:p>
            <a:p>
              <a:pPr marL="171450" indent="-171450" defTabSz="914363">
                <a:spcBef>
                  <a:spcPts val="201"/>
                </a:spcBef>
                <a:buFont typeface="Arial" panose="020B0604020202020204" pitchFamily="34" charset="0"/>
                <a:buChar char="•"/>
              </a:pPr>
              <a:r>
                <a:rPr lang="ru-RU" sz="1100" dirty="0" smtClean="0">
                  <a:solidFill>
                    <a:prstClr val="black"/>
                  </a:solidFill>
                  <a:latin typeface="Exo 2" panose="00000500000000000000" pitchFamily="2" charset="-52"/>
                </a:rPr>
                <a:t>Возможность запуска собственного проекта в черте города и дополнительного пассивного дохода.</a:t>
              </a:r>
              <a:endParaRPr lang="ru-RU" sz="1100" dirty="0">
                <a:solidFill>
                  <a:prstClr val="black"/>
                </a:solidFill>
                <a:latin typeface="Exo 2" panose="00000500000000000000" pitchFamily="2" charset="-52"/>
              </a:endParaRPr>
            </a:p>
          </p:txBody>
        </p:sp>
      </p:grpSp>
      <p:sp>
        <p:nvSpPr>
          <p:cNvPr id="67" name="TextBox 66"/>
          <p:cNvSpPr txBox="1"/>
          <p:nvPr/>
        </p:nvSpPr>
        <p:spPr>
          <a:xfrm>
            <a:off x="948013" y="5797693"/>
            <a:ext cx="3008533" cy="6001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/>
            <a:r>
              <a:rPr lang="ru-RU" sz="1100" b="1" dirty="0" smtClean="0">
                <a:solidFill>
                  <a:prstClr val="black"/>
                </a:solidFill>
                <a:latin typeface="Exo 2" panose="00000500000000000000" pitchFamily="2" charset="-52"/>
              </a:rPr>
              <a:t>Инфраструктура:</a:t>
            </a:r>
          </a:p>
          <a:p>
            <a:pPr defTabSz="914363"/>
            <a:r>
              <a:rPr lang="ru-RU" sz="1100" b="1" dirty="0" smtClean="0">
                <a:solidFill>
                  <a:prstClr val="black"/>
                </a:solidFill>
                <a:latin typeface="Exo 2" panose="00000500000000000000" pitchFamily="2" charset="-52"/>
              </a:rPr>
              <a:t>100-300 </a:t>
            </a:r>
            <a:r>
              <a:rPr lang="ru-RU" sz="1100" b="1" dirty="0">
                <a:solidFill>
                  <a:prstClr val="black"/>
                </a:solidFill>
                <a:latin typeface="Exo 2" panose="00000500000000000000" pitchFamily="2" charset="-52"/>
              </a:rPr>
              <a:t>м.</a:t>
            </a:r>
          </a:p>
          <a:p>
            <a:pPr defTabSz="914363"/>
            <a:endParaRPr lang="ru-RU" sz="1100" b="1" dirty="0" smtClean="0">
              <a:solidFill>
                <a:prstClr val="black"/>
              </a:solidFill>
              <a:latin typeface="Exo 2" panose="00000500000000000000" pitchFamily="2" charset="-52"/>
            </a:endParaRPr>
          </a:p>
        </p:txBody>
      </p:sp>
      <p:sp>
        <p:nvSpPr>
          <p:cNvPr id="68" name="object 2"/>
          <p:cNvSpPr txBox="1"/>
          <p:nvPr/>
        </p:nvSpPr>
        <p:spPr>
          <a:xfrm>
            <a:off x="959240" y="1729823"/>
            <a:ext cx="2675416" cy="410369"/>
          </a:xfrm>
          <a:prstGeom prst="rect">
            <a:avLst/>
          </a:prstGeom>
        </p:spPr>
        <p:txBody>
          <a:bodyPr vert="horz" wrap="square" lIns="0" tIns="33020" rIns="0" bIns="0" rtlCol="0">
            <a:spAutoFit/>
          </a:bodyPr>
          <a:lstStyle/>
          <a:p>
            <a:pPr marL="12700" defTabSz="914363">
              <a:spcBef>
                <a:spcPts val="260"/>
              </a:spcBef>
            </a:pPr>
            <a:r>
              <a:rPr lang="ru-RU" sz="1100" b="1" dirty="0" smtClean="0">
                <a:solidFill>
                  <a:prstClr val="black"/>
                </a:solidFill>
                <a:latin typeface="Exo 2" panose="00000500000000000000" pitchFamily="2" charset="-52"/>
                <a:cs typeface="Arial" panose="020B0604020202020204" pitchFamily="34" charset="0"/>
              </a:rPr>
              <a:t>Земельные участки:</a:t>
            </a:r>
          </a:p>
          <a:p>
            <a:pPr marL="12700" defTabSz="914363">
              <a:spcBef>
                <a:spcPts val="260"/>
              </a:spcBef>
            </a:pPr>
            <a:r>
              <a:rPr lang="ru-RU" sz="1100" b="1" dirty="0" err="1" smtClean="0">
                <a:solidFill>
                  <a:prstClr val="black"/>
                </a:solidFill>
                <a:latin typeface="Exo 2" panose="00000500000000000000" pitchFamily="2" charset="-52"/>
                <a:cs typeface="Arial" panose="020B0604020202020204" pitchFamily="34" charset="0"/>
              </a:rPr>
              <a:t>п.Деркул</a:t>
            </a:r>
            <a:r>
              <a:rPr lang="ru-RU" sz="1100" b="1" dirty="0" smtClean="0">
                <a:solidFill>
                  <a:prstClr val="black"/>
                </a:solidFill>
                <a:latin typeface="Exo 2" panose="00000500000000000000" pitchFamily="2" charset="-52"/>
                <a:cs typeface="Arial" panose="020B0604020202020204" pitchFamily="34" charset="0"/>
              </a:rPr>
              <a:t>- 2 участка по 3 га</a:t>
            </a:r>
            <a:endParaRPr lang="ru-RU" sz="1100" dirty="0" smtClean="0">
              <a:solidFill>
                <a:prstClr val="black"/>
              </a:solidFill>
              <a:latin typeface="Exo 2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69" name="TextBox 68"/>
          <p:cNvSpPr txBox="1"/>
          <p:nvPr/>
        </p:nvSpPr>
        <p:spPr>
          <a:xfrm rot="21410732">
            <a:off x="9453188" y="2372857"/>
            <a:ext cx="46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ru-RU" sz="1400" dirty="0" smtClean="0">
                <a:solidFill>
                  <a:prstClr val="white"/>
                </a:solidFill>
              </a:rPr>
              <a:t>3 га</a:t>
            </a:r>
            <a:endParaRPr lang="ru-RU" sz="1400" dirty="0">
              <a:solidFill>
                <a:prstClr val="white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450737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0" y="2492896"/>
            <a:ext cx="1219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Exo 2" panose="00000500000000000000" pitchFamily="2" charset="-52"/>
                <a:cs typeface="Arial" panose="020B0604020202020204" pitchFamily="34" charset="0"/>
              </a:rPr>
              <a:t>Предлагаемые </a:t>
            </a:r>
            <a:endParaRPr lang="ru-RU" sz="4000" b="1" dirty="0" smtClean="0">
              <a:solidFill>
                <a:srgbClr val="0070C0"/>
              </a:solidFill>
              <a:latin typeface="Exo 2" panose="00000500000000000000" pitchFamily="2" charset="-52"/>
              <a:cs typeface="Arial" panose="020B0604020202020204" pitchFamily="34" charset="0"/>
            </a:endParaRPr>
          </a:p>
          <a:p>
            <a:pPr algn="ctr"/>
            <a:r>
              <a:rPr lang="ru-RU" sz="4000" b="1" dirty="0" smtClean="0">
                <a:solidFill>
                  <a:srgbClr val="0070C0"/>
                </a:solidFill>
                <a:latin typeface="Exo 2" panose="00000500000000000000" pitchFamily="2" charset="-52"/>
                <a:cs typeface="Arial" panose="020B0604020202020204" pitchFamily="34" charset="0"/>
              </a:rPr>
              <a:t>производственные помещения для организации промышленных парков</a:t>
            </a:r>
            <a:endParaRPr lang="ru-RU" sz="4000" b="1" dirty="0" smtClean="0">
              <a:solidFill>
                <a:srgbClr val="0070C0"/>
              </a:solidFill>
              <a:latin typeface="Exo 2" panose="00000500000000000000" pitchFamily="2" charset="-52"/>
              <a:cs typeface="Arial" panose="020B0604020202020204" pitchFamily="34" charset="0"/>
            </a:endParaRPr>
          </a:p>
        </p:txBody>
      </p:sp>
      <p:sp>
        <p:nvSpPr>
          <p:cNvPr id="5" name="object 7"/>
          <p:cNvSpPr txBox="1"/>
          <p:nvPr/>
        </p:nvSpPr>
        <p:spPr>
          <a:xfrm>
            <a:off x="599418" y="6508530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6" name="object 8"/>
          <p:cNvSpPr txBox="1"/>
          <p:nvPr/>
        </p:nvSpPr>
        <p:spPr>
          <a:xfrm>
            <a:off x="584529" y="4839610"/>
            <a:ext cx="179536" cy="1299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invest</a:t>
            </a:r>
            <a:r>
              <a:rPr lang="ru-RU"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07</a:t>
            </a: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.gov.kz</a:t>
            </a:r>
            <a:endParaRPr sz="1200" dirty="0">
              <a:latin typeface="Times New Roman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21374300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69900" y="6400800"/>
            <a:ext cx="495300" cy="457200"/>
          </a:xfrm>
          <a:custGeom>
            <a:avLst/>
            <a:gdLst/>
            <a:ahLst/>
            <a:cxnLst/>
            <a:rect l="l" t="t" r="r" b="b"/>
            <a:pathLst>
              <a:path w="495300" h="457200">
                <a:moveTo>
                  <a:pt x="495300" y="0"/>
                </a:moveTo>
                <a:lnTo>
                  <a:pt x="0" y="0"/>
                </a:lnTo>
                <a:lnTo>
                  <a:pt x="0" y="457200"/>
                </a:lnTo>
                <a:lnTo>
                  <a:pt x="495300" y="457200"/>
                </a:lnTo>
                <a:lnTo>
                  <a:pt x="495300" y="0"/>
                </a:lnTo>
                <a:close/>
              </a:path>
            </a:pathLst>
          </a:custGeom>
          <a:solidFill>
            <a:srgbClr val="1B7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418" y="6508530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1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529" y="4839610"/>
            <a:ext cx="179536" cy="1299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invest</a:t>
            </a:r>
            <a:r>
              <a:rPr lang="ru-RU"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07</a:t>
            </a: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.gov.kz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900" y="368300"/>
            <a:ext cx="2425700" cy="1447800"/>
          </a:xfrm>
          <a:custGeom>
            <a:avLst/>
            <a:gdLst/>
            <a:ahLst/>
            <a:cxnLst/>
            <a:rect l="l" t="t" r="r" b="b"/>
            <a:pathLst>
              <a:path w="2425700" h="1447800">
                <a:moveTo>
                  <a:pt x="2425700" y="0"/>
                </a:moveTo>
                <a:lnTo>
                  <a:pt x="0" y="0"/>
                </a:lnTo>
                <a:lnTo>
                  <a:pt x="0" y="1447800"/>
                </a:lnTo>
                <a:lnTo>
                  <a:pt x="2425700" y="1447800"/>
                </a:lnTo>
                <a:lnTo>
                  <a:pt x="24257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26992" y="509113"/>
            <a:ext cx="762929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 smtClean="0">
                <a:latin typeface="Exo 2" panose="00000500000000000000" pitchFamily="2" charset="-52"/>
              </a:rPr>
              <a:t>Производственные помещения</a:t>
            </a:r>
            <a:br>
              <a:rPr lang="ru-RU" dirty="0" smtClean="0">
                <a:latin typeface="Exo 2" panose="00000500000000000000" pitchFamily="2" charset="-52"/>
              </a:rPr>
            </a:br>
            <a:r>
              <a:rPr lang="ru-RU" dirty="0" smtClean="0">
                <a:latin typeface="Exo 2" panose="00000500000000000000" pitchFamily="2" charset="-52"/>
              </a:rPr>
              <a:t>ТОО </a:t>
            </a:r>
            <a:r>
              <a:rPr lang="ru-RU" dirty="0">
                <a:latin typeface="Exo 2" panose="00000500000000000000" pitchFamily="2" charset="-52"/>
              </a:rPr>
              <a:t>«Мастер Спорта»</a:t>
            </a:r>
            <a:endParaRPr lang="ru-RU" spc="-80" dirty="0">
              <a:solidFill>
                <a:srgbClr val="1B7BC0"/>
              </a:solidFill>
              <a:latin typeface="Exo 2" panose="00000500000000000000" pitchFamily="2" charset="-5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39200" y="0"/>
            <a:ext cx="2997200" cy="6858000"/>
            <a:chOff x="8839200" y="0"/>
            <a:chExt cx="2997200" cy="6858000"/>
          </a:xfrm>
        </p:grpSpPr>
        <p:sp>
          <p:nvSpPr>
            <p:cNvPr id="15" name="object 15"/>
            <p:cNvSpPr/>
            <p:nvPr/>
          </p:nvSpPr>
          <p:spPr>
            <a:xfrm>
              <a:off x="8839200" y="0"/>
              <a:ext cx="2997200" cy="1905000"/>
            </a:xfrm>
            <a:custGeom>
              <a:avLst/>
              <a:gdLst/>
              <a:ahLst/>
              <a:cxnLst/>
              <a:rect l="l" t="t" r="r" b="b"/>
              <a:pathLst>
                <a:path w="2997200" h="1905000">
                  <a:moveTo>
                    <a:pt x="29972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2997200" y="190500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1B7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9200" y="4508500"/>
              <a:ext cx="2997200" cy="2349500"/>
            </a:xfrm>
            <a:custGeom>
              <a:avLst/>
              <a:gdLst/>
              <a:ahLst/>
              <a:cxnLst/>
              <a:rect l="l" t="t" r="r" b="b"/>
              <a:pathLst>
                <a:path w="2997200" h="2349500">
                  <a:moveTo>
                    <a:pt x="2997200" y="0"/>
                  </a:moveTo>
                  <a:lnTo>
                    <a:pt x="0" y="0"/>
                  </a:lnTo>
                  <a:lnTo>
                    <a:pt x="0" y="2349500"/>
                  </a:lnTo>
                  <a:lnTo>
                    <a:pt x="2997200" y="234950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27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9" t="1092" r="5822"/>
          <a:stretch/>
        </p:blipFill>
        <p:spPr>
          <a:xfrm>
            <a:off x="8839201" y="1447800"/>
            <a:ext cx="2971799" cy="41189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1006275">
            <a:off x="9846440" y="4925399"/>
            <a:ext cx="46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ru-RU" sz="1400" dirty="0" smtClean="0">
                <a:solidFill>
                  <a:prstClr val="white"/>
                </a:solidFill>
              </a:rPr>
              <a:t>3 га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973" y="3183788"/>
            <a:ext cx="2751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spcBef>
                <a:spcPts val="201"/>
              </a:spcBef>
              <a:buClr>
                <a:prstClr val="black"/>
              </a:buClr>
              <a:buSzPct val="25000"/>
              <a:tabLst>
                <a:tab pos="0" algn="l"/>
              </a:tabLst>
            </a:pPr>
            <a:endParaRPr lang="ru-RU" sz="1100" dirty="0">
              <a:solidFill>
                <a:prstClr val="black"/>
              </a:solidFill>
              <a:latin typeface="Exo 2" panose="00000500000000000000" pitchFamily="2" charset="-52"/>
            </a:endParaRPr>
          </a:p>
        </p:txBody>
      </p:sp>
      <p:pic>
        <p:nvPicPr>
          <p:cNvPr id="73" name="Рисунок 7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9" y="4114141"/>
            <a:ext cx="2997201" cy="1979156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965200" y="1492290"/>
            <a:ext cx="7579072" cy="36009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Aft>
                <a:spcPts val="600"/>
              </a:spcAft>
            </a:pP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Руководитель: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ТОО «Мастер Спорта» (частный)</a:t>
            </a:r>
          </a:p>
          <a:p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Адрес: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г. Уральск, </a:t>
            </a:r>
            <a:r>
              <a:rPr lang="ru-RU" sz="1200" dirty="0" err="1" smtClean="0">
                <a:latin typeface="Exo 2" panose="00000500000000000000" pitchFamily="2" charset="-52"/>
                <a:cs typeface="Arial" pitchFamily="34" charset="0"/>
              </a:rPr>
              <a:t>Промзона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ru-RU" sz="1200" dirty="0" err="1">
                <a:latin typeface="Exo 2" panose="00000500000000000000" pitchFamily="2" charset="-52"/>
                <a:cs typeface="Arial" pitchFamily="34" charset="0"/>
              </a:rPr>
              <a:t>Желаево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 8/5	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  <a:hlinkClick r:id="rId4"/>
              </a:rPr>
              <a:t>https</a:t>
            </a:r>
            <a:r>
              <a:rPr lang="en-US" sz="1200" dirty="0">
                <a:latin typeface="Exo 2" panose="00000500000000000000" pitchFamily="2" charset="-52"/>
                <a:cs typeface="Arial" pitchFamily="34" charset="0"/>
                <a:hlinkClick r:id="rId4"/>
              </a:rPr>
              <a:t>://go.2gis.com/75qdy</a:t>
            </a:r>
            <a:endParaRPr lang="ru-RU" sz="1200" dirty="0">
              <a:latin typeface="Exo 2" panose="00000500000000000000" pitchFamily="2" charset="-52"/>
              <a:cs typeface="Arial" pitchFamily="34" charset="0"/>
            </a:endParaRPr>
          </a:p>
          <a:p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Тип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строения: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производственная база</a:t>
            </a:r>
          </a:p>
          <a:p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Общая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территория:  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1,5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га. </a:t>
            </a:r>
          </a:p>
          <a:p>
            <a:pPr marL="12700" marR="5080"/>
            <a:endParaRPr lang="en-US" sz="1200" b="1" dirty="0" smtClean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Площадь 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офисных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430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м2 (проводится ремонт) </a:t>
            </a:r>
          </a:p>
          <a:p>
            <a:pPr marL="12700" marR="5080"/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п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омещений:</a:t>
            </a:r>
            <a:endParaRPr lang="ru-RU" sz="1200" b="1" dirty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>
              <a:spcAft>
                <a:spcPts val="600"/>
              </a:spcAft>
            </a:pP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Стоимость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аренды:   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</a:rPr>
              <a:t>13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00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тенге за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м2 (3,02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en-US" sz="1200" dirty="0">
                <a:latin typeface="Exo 2" panose="00000500000000000000" pitchFamily="2" charset="-52"/>
                <a:cs typeface="Arial" pitchFamily="34" charset="0"/>
              </a:rPr>
              <a:t>$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)*</a:t>
            </a:r>
            <a:endParaRPr lang="ru-RU" sz="1200" dirty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/>
            <a:endParaRPr lang="ru-RU" sz="800" b="1" dirty="0" smtClean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Производственные  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2000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м2 (4 производственных помещений)</a:t>
            </a: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площади: 	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- 400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м2 готовое </a:t>
            </a:r>
            <a:r>
              <a:rPr lang="ru-RU" sz="1200" dirty="0" err="1">
                <a:latin typeface="Exo 2" panose="00000500000000000000" pitchFamily="2" charset="-52"/>
                <a:cs typeface="Arial" pitchFamily="34" charset="0"/>
              </a:rPr>
              <a:t>четырехсекционное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 помещение по 100 м2 </a:t>
            </a:r>
            <a:endParaRPr lang="ru-RU" sz="1200" dirty="0" smtClean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/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		- 1600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м2 производственных площадей при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наличии</a:t>
            </a:r>
            <a:r>
              <a:rPr lang="en-US" sz="1200" dirty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арендаторов 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</a:rPr>
              <a:t>   </a:t>
            </a:r>
          </a:p>
          <a:p>
            <a:pPr marL="12700" marR="5080"/>
            <a:r>
              <a:rPr lang="en-US" sz="1200" dirty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</a:rPr>
              <a:t>                            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будут отремонтированы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собственником.</a:t>
            </a:r>
          </a:p>
          <a:p>
            <a:pPr marL="12700" marR="5080">
              <a:spcAft>
                <a:spcPts val="600"/>
              </a:spcAft>
            </a:pP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Стоимость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аренды: 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1000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тенге за м2(2,32</a:t>
            </a:r>
            <a:r>
              <a:rPr lang="en-US" sz="1200" dirty="0">
                <a:latin typeface="Exo 2" panose="00000500000000000000" pitchFamily="2" charset="-52"/>
                <a:cs typeface="Arial" pitchFamily="34" charset="0"/>
              </a:rPr>
              <a:t> $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)* </a:t>
            </a:r>
            <a:endParaRPr lang="ru-RU" sz="1200" dirty="0" smtClean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>
              <a:spcAft>
                <a:spcPts val="600"/>
              </a:spcAft>
            </a:pPr>
            <a:endParaRPr lang="en-US" sz="800" b="1" dirty="0" smtClean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>
              <a:spcAft>
                <a:spcPts val="600"/>
              </a:spcAft>
            </a:pP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Наличие 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инфраструктуры: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электричество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380 кВт, газификация, телефония,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охрана,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собственная котельная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, паркинг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.</a:t>
            </a:r>
            <a:endParaRPr lang="ru-RU" sz="1200" dirty="0">
              <a:latin typeface="Exo 2" panose="00000500000000000000" pitchFamily="2" charset="-52"/>
              <a:cs typeface="Arial" pitchFamily="34" charset="0"/>
            </a:endParaRPr>
          </a:p>
        </p:txBody>
      </p:sp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197" y="483929"/>
            <a:ext cx="2997203" cy="1835491"/>
          </a:xfrm>
          <a:prstGeom prst="rect">
            <a:avLst/>
          </a:prstGeom>
        </p:spPr>
      </p:pic>
      <p:pic>
        <p:nvPicPr>
          <p:cNvPr id="23" name="Рисунок 22"/>
          <p:cNvPicPr>
            <a:picLocks noChangeAspect="1"/>
          </p:cNvPicPr>
          <p:nvPr/>
        </p:nvPicPr>
        <p:blipFill rotWithShape="1"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617" t="-407" r="12629" b="407"/>
          <a:stretch/>
        </p:blipFill>
        <p:spPr>
          <a:xfrm>
            <a:off x="9949557" y="2306842"/>
            <a:ext cx="1874143" cy="1828508"/>
          </a:xfrm>
          <a:prstGeom prst="rect">
            <a:avLst/>
          </a:prstGeom>
        </p:spPr>
      </p:pic>
      <p:pic>
        <p:nvPicPr>
          <p:cNvPr id="24" name="Рисунок 23"/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95" r="523"/>
          <a:stretch/>
        </p:blipFill>
        <p:spPr>
          <a:xfrm>
            <a:off x="8839197" y="2306841"/>
            <a:ext cx="1506319" cy="1799349"/>
          </a:xfrm>
          <a:prstGeom prst="rect">
            <a:avLst/>
          </a:prstGeom>
        </p:spPr>
      </p:pic>
      <p:pic>
        <p:nvPicPr>
          <p:cNvPr id="25" name="Рисунок 24"/>
          <p:cNvPicPr>
            <a:picLocks noChangeAspect="1"/>
          </p:cNvPicPr>
          <p:nvPr/>
        </p:nvPicPr>
        <p:blipFill rotWithShape="1"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1100" b="26900"/>
          <a:stretch/>
        </p:blipFill>
        <p:spPr>
          <a:xfrm>
            <a:off x="8839197" y="4106190"/>
            <a:ext cx="2984503" cy="1987107"/>
          </a:xfrm>
          <a:prstGeom prst="rect">
            <a:avLst/>
          </a:prstGeom>
        </p:spPr>
      </p:pic>
      <p:sp>
        <p:nvSpPr>
          <p:cNvPr id="26" name="TextBox 25"/>
          <p:cNvSpPr txBox="1"/>
          <p:nvPr/>
        </p:nvSpPr>
        <p:spPr>
          <a:xfrm>
            <a:off x="971973" y="5030012"/>
            <a:ext cx="3413435" cy="209288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ПЛЮСЫ: 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охраняемая территория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готовая инфраструктура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наличие офисных помещений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наличие производственных помещений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70C0"/>
              </a:solidFill>
              <a:latin typeface="Exo 2" panose="00000500000000000000" pitchFamily="2" charset="-52"/>
              <a:cs typeface="Arial" pitchFamily="34" charset="0"/>
            </a:endParaRPr>
          </a:p>
          <a:p>
            <a:endParaRPr lang="ru-RU" dirty="0"/>
          </a:p>
        </p:txBody>
      </p:sp>
      <p:sp>
        <p:nvSpPr>
          <p:cNvPr id="22" name="TextBox 21"/>
          <p:cNvSpPr txBox="1"/>
          <p:nvPr/>
        </p:nvSpPr>
        <p:spPr>
          <a:xfrm>
            <a:off x="1161422" y="6339445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100" i="1" dirty="0" smtClean="0">
                <a:latin typeface="Exo 2" panose="00000500000000000000" pitchFamily="2" charset="-52"/>
              </a:rPr>
              <a:t>стоимость аренды фиксированная на 3 года</a:t>
            </a:r>
            <a:endParaRPr lang="ru-RU" sz="1100" i="1" dirty="0"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4626441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object 6"/>
          <p:cNvSpPr/>
          <p:nvPr/>
        </p:nvSpPr>
        <p:spPr>
          <a:xfrm>
            <a:off x="469900" y="6400800"/>
            <a:ext cx="495300" cy="457200"/>
          </a:xfrm>
          <a:custGeom>
            <a:avLst/>
            <a:gdLst/>
            <a:ahLst/>
            <a:cxnLst/>
            <a:rect l="l" t="t" r="r" b="b"/>
            <a:pathLst>
              <a:path w="495300" h="457200">
                <a:moveTo>
                  <a:pt x="495300" y="0"/>
                </a:moveTo>
                <a:lnTo>
                  <a:pt x="0" y="0"/>
                </a:lnTo>
                <a:lnTo>
                  <a:pt x="0" y="457200"/>
                </a:lnTo>
                <a:lnTo>
                  <a:pt x="495300" y="457200"/>
                </a:lnTo>
                <a:lnTo>
                  <a:pt x="495300" y="0"/>
                </a:lnTo>
                <a:close/>
              </a:path>
            </a:pathLst>
          </a:custGeom>
          <a:solidFill>
            <a:srgbClr val="1B7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418" y="6508530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2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529" y="4839610"/>
            <a:ext cx="179536" cy="1299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invest</a:t>
            </a:r>
            <a:r>
              <a:rPr lang="ru-RU"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07</a:t>
            </a: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.gov.kz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900" y="368300"/>
            <a:ext cx="2425700" cy="1447800"/>
          </a:xfrm>
          <a:custGeom>
            <a:avLst/>
            <a:gdLst/>
            <a:ahLst/>
            <a:cxnLst/>
            <a:rect l="l" t="t" r="r" b="b"/>
            <a:pathLst>
              <a:path w="2425700" h="1447800">
                <a:moveTo>
                  <a:pt x="2425700" y="0"/>
                </a:moveTo>
                <a:lnTo>
                  <a:pt x="0" y="0"/>
                </a:lnTo>
                <a:lnTo>
                  <a:pt x="0" y="1447800"/>
                </a:lnTo>
                <a:lnTo>
                  <a:pt x="2425700" y="1447800"/>
                </a:lnTo>
                <a:lnTo>
                  <a:pt x="24257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1030865" y="494581"/>
            <a:ext cx="762929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>
                <a:latin typeface="Exo 2" panose="00000500000000000000" pitchFamily="2" charset="-52"/>
              </a:rPr>
              <a:t>Производственные помещения </a:t>
            </a:r>
            <a:r>
              <a:rPr lang="ru-RU" dirty="0" smtClean="0">
                <a:latin typeface="Exo 2" panose="00000500000000000000" pitchFamily="2" charset="-52"/>
              </a:rPr>
              <a:t/>
            </a:r>
            <a:br>
              <a:rPr lang="ru-RU" dirty="0" smtClean="0">
                <a:latin typeface="Exo 2" panose="00000500000000000000" pitchFamily="2" charset="-52"/>
              </a:rPr>
            </a:br>
            <a:r>
              <a:rPr lang="ru-RU" dirty="0" smtClean="0">
                <a:latin typeface="Exo 2" panose="00000500000000000000" pitchFamily="2" charset="-52"/>
              </a:rPr>
              <a:t>ТОО «Дат - Колик»</a:t>
            </a:r>
            <a:endParaRPr lang="ru-RU" spc="-80" dirty="0">
              <a:solidFill>
                <a:srgbClr val="1B7BC0"/>
              </a:solidFill>
              <a:latin typeface="Exo 2" panose="00000500000000000000" pitchFamily="2" charset="-52"/>
            </a:endParaRPr>
          </a:p>
        </p:txBody>
      </p:sp>
      <p:grpSp>
        <p:nvGrpSpPr>
          <p:cNvPr id="14" name="object 14"/>
          <p:cNvGrpSpPr/>
          <p:nvPr/>
        </p:nvGrpSpPr>
        <p:grpSpPr>
          <a:xfrm>
            <a:off x="8839200" y="0"/>
            <a:ext cx="2997200" cy="6858000"/>
            <a:chOff x="8839200" y="0"/>
            <a:chExt cx="2997200" cy="6858000"/>
          </a:xfrm>
        </p:grpSpPr>
        <p:sp>
          <p:nvSpPr>
            <p:cNvPr id="15" name="object 15"/>
            <p:cNvSpPr/>
            <p:nvPr/>
          </p:nvSpPr>
          <p:spPr>
            <a:xfrm>
              <a:off x="8839200" y="0"/>
              <a:ext cx="2997200" cy="1905000"/>
            </a:xfrm>
            <a:custGeom>
              <a:avLst/>
              <a:gdLst/>
              <a:ahLst/>
              <a:cxnLst/>
              <a:rect l="l" t="t" r="r" b="b"/>
              <a:pathLst>
                <a:path w="2997200" h="1905000">
                  <a:moveTo>
                    <a:pt x="29972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2997200" y="190500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1B7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9200" y="4508500"/>
              <a:ext cx="2997200" cy="2349500"/>
            </a:xfrm>
            <a:custGeom>
              <a:avLst/>
              <a:gdLst/>
              <a:ahLst/>
              <a:cxnLst/>
              <a:rect l="l" t="t" r="r" b="b"/>
              <a:pathLst>
                <a:path w="2997200" h="2349500">
                  <a:moveTo>
                    <a:pt x="2997200" y="0"/>
                  </a:moveTo>
                  <a:lnTo>
                    <a:pt x="0" y="0"/>
                  </a:lnTo>
                  <a:lnTo>
                    <a:pt x="0" y="2349500"/>
                  </a:lnTo>
                  <a:lnTo>
                    <a:pt x="2997200" y="234950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27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pic>
        <p:nvPicPr>
          <p:cNvPr id="20" name="Рисунок 19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4339" t="1092" r="5822"/>
          <a:stretch/>
        </p:blipFill>
        <p:spPr>
          <a:xfrm>
            <a:off x="8839201" y="1447800"/>
            <a:ext cx="2971799" cy="4118948"/>
          </a:xfrm>
          <a:prstGeom prst="rect">
            <a:avLst/>
          </a:prstGeom>
        </p:spPr>
      </p:pic>
      <p:sp>
        <p:nvSpPr>
          <p:cNvPr id="54" name="TextBox 53"/>
          <p:cNvSpPr txBox="1"/>
          <p:nvPr/>
        </p:nvSpPr>
        <p:spPr>
          <a:xfrm rot="1006275">
            <a:off x="9846440" y="4925399"/>
            <a:ext cx="46455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defTabSz="914363"/>
            <a:r>
              <a:rPr lang="ru-RU" sz="1400" dirty="0" smtClean="0">
                <a:solidFill>
                  <a:prstClr val="white"/>
                </a:solidFill>
              </a:rPr>
              <a:t>3 га</a:t>
            </a:r>
            <a:endParaRPr lang="ru-RU" sz="1400" dirty="0">
              <a:solidFill>
                <a:prstClr val="white"/>
              </a:solidFill>
            </a:endParaRPr>
          </a:p>
        </p:txBody>
      </p:sp>
      <p:sp>
        <p:nvSpPr>
          <p:cNvPr id="61" name="TextBox 60"/>
          <p:cNvSpPr txBox="1"/>
          <p:nvPr/>
        </p:nvSpPr>
        <p:spPr>
          <a:xfrm>
            <a:off x="971973" y="3183788"/>
            <a:ext cx="2751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spcBef>
                <a:spcPts val="201"/>
              </a:spcBef>
              <a:buClr>
                <a:prstClr val="black"/>
              </a:buClr>
              <a:buSzPct val="25000"/>
              <a:tabLst>
                <a:tab pos="0" algn="l"/>
              </a:tabLst>
            </a:pPr>
            <a:endParaRPr lang="ru-RU" sz="1100" dirty="0">
              <a:solidFill>
                <a:prstClr val="black"/>
              </a:solidFill>
              <a:latin typeface="Exo 2" panose="000005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200" y="1492290"/>
            <a:ext cx="7881708" cy="30162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Aft>
                <a:spcPts val="60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xo 2" panose="00000500000000000000" pitchFamily="2" charset="-52"/>
                <a:cs typeface="Arial" pitchFamily="34" charset="0"/>
              </a:rPr>
              <a:t>Руководитель: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ТОО «Дат-Колик»</a:t>
            </a:r>
          </a:p>
          <a:p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Адрес: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 г. Уральск, </a:t>
            </a:r>
            <a:r>
              <a:rPr lang="kk-KZ" sz="1200" dirty="0">
                <a:latin typeface="Exo 2" panose="00000500000000000000" pitchFamily="2" charset="-52"/>
                <a:cs typeface="Arial" pitchFamily="34" charset="0"/>
              </a:rPr>
              <a:t>ул. </a:t>
            </a:r>
            <a:r>
              <a:rPr lang="ru-RU" sz="1200" dirty="0" err="1">
                <a:latin typeface="Exo 2" panose="00000500000000000000" pitchFamily="2" charset="-52"/>
                <a:cs typeface="Arial" pitchFamily="34" charset="0"/>
              </a:rPr>
              <a:t>Промзона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ru-RU" sz="1200" dirty="0" err="1" smtClean="0">
                <a:latin typeface="Exo 2" panose="00000500000000000000" pitchFamily="2" charset="-52"/>
                <a:cs typeface="Arial" pitchFamily="34" charset="0"/>
              </a:rPr>
              <a:t>Желаево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en-US" sz="1200" dirty="0">
                <a:latin typeface="Exo 2" panose="00000500000000000000" pitchFamily="2" charset="-52"/>
                <a:cs typeface="Arial" pitchFamily="34" charset="0"/>
                <a:hlinkClick r:id="rId4"/>
              </a:rPr>
              <a:t>https://go.2gis.com/2izgd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 </a:t>
            </a:r>
          </a:p>
          <a:p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Тип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строения: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производственная база</a:t>
            </a:r>
          </a:p>
          <a:p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Общая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территория:  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3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 га</a:t>
            </a:r>
          </a:p>
          <a:p>
            <a:pPr marL="12700" marR="5080"/>
            <a:endParaRPr lang="en-US" sz="1200" b="1" dirty="0" smtClean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Площадь 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офисных 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150 м2 </a:t>
            </a:r>
          </a:p>
          <a:p>
            <a:pPr marL="12700" marR="5080"/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помещений:	</a:t>
            </a:r>
            <a:endParaRPr lang="ru-RU" sz="1200" dirty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>
              <a:spcAft>
                <a:spcPts val="600"/>
              </a:spcAft>
            </a:pP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Стоимость аренды:  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1800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тенге за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м2 (4,18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en-US" sz="1200" dirty="0">
                <a:latin typeface="Exo 2" panose="00000500000000000000" pitchFamily="2" charset="-52"/>
                <a:cs typeface="Arial" pitchFamily="34" charset="0"/>
              </a:rPr>
              <a:t>$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)*</a:t>
            </a:r>
          </a:p>
          <a:p>
            <a:pPr marL="12700" marR="5080"/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Производственные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 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3 030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м2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 (3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производственных помещений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)</a:t>
            </a:r>
          </a:p>
          <a:p>
            <a:pPr marL="12700" marR="5080"/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п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лощади: 	</a:t>
            </a:r>
          </a:p>
          <a:p>
            <a:pPr marL="12700" marR="5080"/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Стоимость аренды: 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1000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тенге за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м2(2,32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en-US" sz="1200" dirty="0">
                <a:latin typeface="Exo 2" panose="00000500000000000000" pitchFamily="2" charset="-52"/>
                <a:cs typeface="Arial" pitchFamily="34" charset="0"/>
              </a:rPr>
              <a:t>$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)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*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	</a:t>
            </a:r>
          </a:p>
          <a:p>
            <a:pPr marL="12700" marR="5080"/>
            <a:endParaRPr lang="en-US" sz="1200" b="1" dirty="0" smtClean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/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Наличие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инфраструктуры:</a:t>
            </a:r>
            <a:r>
              <a:rPr lang="en-US" sz="1200" b="1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электричество,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газификация,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интернет, телефония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,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охрана</a:t>
            </a:r>
            <a:r>
              <a:rPr lang="en-US" sz="1200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видеонаблюдение</a:t>
            </a:r>
            <a:endParaRPr lang="ru-RU" sz="1200" dirty="0">
              <a:latin typeface="Exo 2" panose="00000500000000000000" pitchFamily="2" charset="-52"/>
              <a:cs typeface="Arial" pitchFamily="34" charset="0"/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964584" y="4371256"/>
            <a:ext cx="5053306" cy="2667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ПЛЮСЫ: 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расположение в промышленной зоне города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готовая инфраструктура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наличие рядом дополнительных производственных помещений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наличие офисных помещений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бесплатный паркинг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низкая арендная плата</a:t>
            </a:r>
            <a:endParaRPr lang="en-US" sz="1200" dirty="0">
              <a:latin typeface="Exo 2" panose="00000500000000000000" pitchFamily="2" charset="-52"/>
              <a:cs typeface="Arial" pitchFamily="34" charset="0"/>
            </a:endParaRP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70C0"/>
              </a:solidFill>
              <a:latin typeface="Exo 2" panose="00000500000000000000" pitchFamily="2" charset="-52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22" name="Рисунок 21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46915" y="1015369"/>
            <a:ext cx="2997204" cy="2825678"/>
          </a:xfrm>
          <a:prstGeom prst="rect">
            <a:avLst/>
          </a:prstGeom>
        </p:spPr>
      </p:pic>
      <p:pic>
        <p:nvPicPr>
          <p:cNvPr id="28" name="Picture 4" descr="СДАЁТСЯ производственное помещение в п. Желаево Уральск - изображение 1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78715" y="3841047"/>
            <a:ext cx="1765398" cy="20362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9" name="Рисунок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8613584" y="4074378"/>
            <a:ext cx="2036226" cy="1569565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1094718" y="6367466"/>
            <a:ext cx="33666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*</a:t>
            </a:r>
            <a:r>
              <a:rPr lang="ru-RU" sz="1100" i="1" dirty="0" smtClean="0">
                <a:latin typeface="Exo 2" panose="00000500000000000000" pitchFamily="2" charset="-52"/>
              </a:rPr>
              <a:t>стоимость аренды фиксированная на 3 года</a:t>
            </a:r>
            <a:endParaRPr lang="ru-RU" sz="1100" i="1" dirty="0">
              <a:latin typeface="Exo 2" panose="00000500000000000000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31967867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1905000"/>
            <a:ext cx="2997200" cy="2256772"/>
          </a:xfrm>
          <a:prstGeom prst="rect">
            <a:avLst/>
          </a:prstGeom>
        </p:spPr>
      </p:pic>
      <p:sp>
        <p:nvSpPr>
          <p:cNvPr id="6" name="object 6"/>
          <p:cNvSpPr/>
          <p:nvPr/>
        </p:nvSpPr>
        <p:spPr>
          <a:xfrm>
            <a:off x="469900" y="6400800"/>
            <a:ext cx="495300" cy="457200"/>
          </a:xfrm>
          <a:custGeom>
            <a:avLst/>
            <a:gdLst/>
            <a:ahLst/>
            <a:cxnLst/>
            <a:rect l="l" t="t" r="r" b="b"/>
            <a:pathLst>
              <a:path w="495300" h="457200">
                <a:moveTo>
                  <a:pt x="495300" y="0"/>
                </a:moveTo>
                <a:lnTo>
                  <a:pt x="0" y="0"/>
                </a:lnTo>
                <a:lnTo>
                  <a:pt x="0" y="457200"/>
                </a:lnTo>
                <a:lnTo>
                  <a:pt x="495300" y="457200"/>
                </a:lnTo>
                <a:lnTo>
                  <a:pt x="495300" y="0"/>
                </a:lnTo>
                <a:close/>
              </a:path>
            </a:pathLst>
          </a:custGeom>
          <a:solidFill>
            <a:srgbClr val="1B7BC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7"/>
          <p:cNvSpPr txBox="1"/>
          <p:nvPr/>
        </p:nvSpPr>
        <p:spPr>
          <a:xfrm>
            <a:off x="599418" y="6508530"/>
            <a:ext cx="203200" cy="228268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ru-RU" sz="1400" dirty="0" smtClean="0">
                <a:solidFill>
                  <a:schemeClr val="bg1"/>
                </a:solidFill>
                <a:latin typeface="Times New Roman"/>
                <a:cs typeface="Times New Roman"/>
              </a:rPr>
              <a:t> 3</a:t>
            </a:r>
            <a:endParaRPr sz="1400" dirty="0">
              <a:solidFill>
                <a:schemeClr val="bg1"/>
              </a:solidFill>
              <a:latin typeface="Times New Roman"/>
              <a:cs typeface="Times New Roman"/>
            </a:endParaRPr>
          </a:p>
        </p:txBody>
      </p:sp>
      <p:sp>
        <p:nvSpPr>
          <p:cNvPr id="8" name="object 8"/>
          <p:cNvSpPr txBox="1"/>
          <p:nvPr/>
        </p:nvSpPr>
        <p:spPr>
          <a:xfrm>
            <a:off x="584529" y="4839610"/>
            <a:ext cx="179536" cy="1299845"/>
          </a:xfrm>
          <a:prstGeom prst="rect">
            <a:avLst/>
          </a:prstGeom>
        </p:spPr>
        <p:txBody>
          <a:bodyPr vert="vert270" wrap="square" lIns="0" tIns="0" rIns="0" bIns="0" rtlCol="0">
            <a:spAutoFit/>
          </a:bodyPr>
          <a:lstStyle/>
          <a:p>
            <a:pPr marL="12700">
              <a:lnSpc>
                <a:spcPts val="1410"/>
              </a:lnSpc>
            </a:pP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invest</a:t>
            </a:r>
            <a:r>
              <a:rPr lang="ru-RU"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07</a:t>
            </a:r>
            <a:r>
              <a:rPr sz="1200" spc="-15" dirty="0" smtClean="0">
                <a:solidFill>
                  <a:srgbClr val="BFBFBF"/>
                </a:solidFill>
                <a:latin typeface="Times New Roman"/>
                <a:cs typeface="Times New Roman"/>
              </a:rPr>
              <a:t>.gov.kz</a:t>
            </a:r>
            <a:endParaRPr sz="1200" dirty="0">
              <a:latin typeface="Times New Roman"/>
              <a:cs typeface="Times New Roman"/>
            </a:endParaRPr>
          </a:p>
        </p:txBody>
      </p:sp>
      <p:sp>
        <p:nvSpPr>
          <p:cNvPr id="9" name="object 9"/>
          <p:cNvSpPr/>
          <p:nvPr/>
        </p:nvSpPr>
        <p:spPr>
          <a:xfrm>
            <a:off x="469900" y="368300"/>
            <a:ext cx="2425700" cy="1447800"/>
          </a:xfrm>
          <a:custGeom>
            <a:avLst/>
            <a:gdLst/>
            <a:ahLst/>
            <a:cxnLst/>
            <a:rect l="l" t="t" r="r" b="b"/>
            <a:pathLst>
              <a:path w="2425700" h="1447800">
                <a:moveTo>
                  <a:pt x="2425700" y="0"/>
                </a:moveTo>
                <a:lnTo>
                  <a:pt x="0" y="0"/>
                </a:lnTo>
                <a:lnTo>
                  <a:pt x="0" y="1447800"/>
                </a:lnTo>
                <a:lnTo>
                  <a:pt x="2425700" y="1447800"/>
                </a:lnTo>
                <a:lnTo>
                  <a:pt x="2425700" y="0"/>
                </a:lnTo>
                <a:close/>
              </a:path>
            </a:pathLst>
          </a:custGeom>
          <a:solidFill>
            <a:srgbClr val="F2F2F2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1" name="object 11"/>
          <p:cNvSpPr txBox="1">
            <a:spLocks noGrp="1"/>
          </p:cNvSpPr>
          <p:nvPr>
            <p:ph type="title"/>
          </p:nvPr>
        </p:nvSpPr>
        <p:spPr>
          <a:xfrm>
            <a:off x="776738" y="498024"/>
            <a:ext cx="8724427" cy="997709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spcBef>
                <a:spcPts val="100"/>
              </a:spcBef>
            </a:pPr>
            <a:r>
              <a:rPr lang="ru-RU" dirty="0" smtClean="0">
                <a:latin typeface="Exo 2" panose="00000500000000000000" pitchFamily="2" charset="-52"/>
              </a:rPr>
              <a:t>Производственное помещение </a:t>
            </a:r>
            <a:br>
              <a:rPr lang="ru-RU" dirty="0" smtClean="0">
                <a:latin typeface="Exo 2" panose="00000500000000000000" pitchFamily="2" charset="-52"/>
              </a:rPr>
            </a:br>
            <a:r>
              <a:rPr lang="ru-RU" dirty="0" smtClean="0">
                <a:latin typeface="Exo 2" panose="00000500000000000000" pitchFamily="2" charset="-52"/>
              </a:rPr>
              <a:t>АО </a:t>
            </a:r>
            <a:r>
              <a:rPr lang="ru-RU" dirty="0">
                <a:latin typeface="Exo 2" panose="00000500000000000000" pitchFamily="2" charset="-52"/>
              </a:rPr>
              <a:t>«Уральский механический завод»</a:t>
            </a:r>
          </a:p>
        </p:txBody>
      </p:sp>
      <p:grpSp>
        <p:nvGrpSpPr>
          <p:cNvPr id="14" name="object 14"/>
          <p:cNvGrpSpPr/>
          <p:nvPr/>
        </p:nvGrpSpPr>
        <p:grpSpPr>
          <a:xfrm>
            <a:off x="8839200" y="0"/>
            <a:ext cx="2997200" cy="6858000"/>
            <a:chOff x="8839200" y="0"/>
            <a:chExt cx="2997200" cy="6858000"/>
          </a:xfrm>
        </p:grpSpPr>
        <p:sp>
          <p:nvSpPr>
            <p:cNvPr id="15" name="object 15"/>
            <p:cNvSpPr/>
            <p:nvPr/>
          </p:nvSpPr>
          <p:spPr>
            <a:xfrm>
              <a:off x="8839200" y="0"/>
              <a:ext cx="2997200" cy="1905000"/>
            </a:xfrm>
            <a:custGeom>
              <a:avLst/>
              <a:gdLst/>
              <a:ahLst/>
              <a:cxnLst/>
              <a:rect l="l" t="t" r="r" b="b"/>
              <a:pathLst>
                <a:path w="2997200" h="1905000">
                  <a:moveTo>
                    <a:pt x="2997200" y="0"/>
                  </a:moveTo>
                  <a:lnTo>
                    <a:pt x="0" y="0"/>
                  </a:lnTo>
                  <a:lnTo>
                    <a:pt x="0" y="1905000"/>
                  </a:lnTo>
                  <a:lnTo>
                    <a:pt x="2997200" y="190500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1B7BC0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6" name="object 16"/>
            <p:cNvSpPr/>
            <p:nvPr/>
          </p:nvSpPr>
          <p:spPr>
            <a:xfrm>
              <a:off x="8839200" y="4508500"/>
              <a:ext cx="2997200" cy="2349500"/>
            </a:xfrm>
            <a:custGeom>
              <a:avLst/>
              <a:gdLst/>
              <a:ahLst/>
              <a:cxnLst/>
              <a:rect l="l" t="t" r="r" b="b"/>
              <a:pathLst>
                <a:path w="2997200" h="2349500">
                  <a:moveTo>
                    <a:pt x="2997200" y="0"/>
                  </a:moveTo>
                  <a:lnTo>
                    <a:pt x="0" y="0"/>
                  </a:lnTo>
                  <a:lnTo>
                    <a:pt x="0" y="2349500"/>
                  </a:lnTo>
                  <a:lnTo>
                    <a:pt x="2997200" y="2349500"/>
                  </a:lnTo>
                  <a:lnTo>
                    <a:pt x="2997200" y="0"/>
                  </a:lnTo>
                  <a:close/>
                </a:path>
              </a:pathLst>
            </a:custGeom>
            <a:solidFill>
              <a:srgbClr val="272E38"/>
            </a:solid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61" name="TextBox 60"/>
          <p:cNvSpPr txBox="1"/>
          <p:nvPr/>
        </p:nvSpPr>
        <p:spPr>
          <a:xfrm>
            <a:off x="971973" y="3183788"/>
            <a:ext cx="2751101" cy="2616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914363">
              <a:spcBef>
                <a:spcPts val="201"/>
              </a:spcBef>
              <a:buClr>
                <a:prstClr val="black"/>
              </a:buClr>
              <a:buSzPct val="25000"/>
              <a:tabLst>
                <a:tab pos="0" algn="l"/>
              </a:tabLst>
            </a:pPr>
            <a:endParaRPr lang="ru-RU" sz="1100" dirty="0">
              <a:solidFill>
                <a:prstClr val="black"/>
              </a:solidFill>
              <a:latin typeface="Exo 2" panose="00000500000000000000" pitchFamily="2" charset="-52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965200" y="1492290"/>
            <a:ext cx="7703098" cy="273921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2700" marR="5080">
              <a:spcAft>
                <a:spcPts val="600"/>
              </a:spcAft>
            </a:pPr>
            <a:r>
              <a:rPr lang="ru-RU" sz="1200" b="1" dirty="0" smtClean="0">
                <a:solidFill>
                  <a:schemeClr val="tx1">
                    <a:lumMod val="65000"/>
                    <a:lumOff val="35000"/>
                  </a:schemeClr>
                </a:solidFill>
                <a:latin typeface="Exo 2" panose="00000500000000000000" pitchFamily="2" charset="-52"/>
                <a:cs typeface="Arial" pitchFamily="34" charset="0"/>
              </a:rPr>
              <a:t>Руководитель: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Уральский механический завод (частный)</a:t>
            </a:r>
          </a:p>
          <a:p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Адрес: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 г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. Уральск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,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пр. Нурсултана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Назарбаева, 215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 </a:t>
            </a:r>
            <a:r>
              <a:rPr lang="en-US" sz="1100" dirty="0">
                <a:solidFill>
                  <a:srgbClr val="0070C0"/>
                </a:solidFill>
                <a:latin typeface="Exo 2" panose="00000500000000000000" pitchFamily="2" charset="-52"/>
                <a:cs typeface="Arial" pitchFamily="34" charset="0"/>
                <a:hlinkClick r:id="rId3"/>
              </a:rPr>
              <a:t>https://yandex.kz/maps</a:t>
            </a:r>
            <a:r>
              <a:rPr lang="en-US" sz="1100" dirty="0" smtClean="0">
                <a:solidFill>
                  <a:srgbClr val="0070C0"/>
                </a:solidFill>
                <a:latin typeface="Exo 2" panose="00000500000000000000" pitchFamily="2" charset="-52"/>
                <a:cs typeface="Arial" pitchFamily="34" charset="0"/>
                <a:hlinkClick r:id="rId3"/>
              </a:rPr>
              <a:t>/</a:t>
            </a:r>
            <a:r>
              <a:rPr lang="ru-RU" sz="1100" dirty="0" smtClean="0">
                <a:solidFill>
                  <a:srgbClr val="0070C0"/>
                </a:solidFill>
                <a:latin typeface="Exo 2" panose="00000500000000000000" pitchFamily="2" charset="-52"/>
                <a:cs typeface="Arial" pitchFamily="34" charset="0"/>
                <a:hlinkClick r:id="rId3"/>
              </a:rPr>
              <a:t>-</a:t>
            </a:r>
            <a:r>
              <a:rPr lang="en-US" sz="1100" dirty="0" smtClean="0">
                <a:solidFill>
                  <a:srgbClr val="0070C0"/>
                </a:solidFill>
                <a:latin typeface="Exo 2" panose="00000500000000000000" pitchFamily="2" charset="-52"/>
                <a:cs typeface="Arial" pitchFamily="34" charset="0"/>
                <a:hlinkClick r:id="rId3"/>
              </a:rPr>
              <a:t>/</a:t>
            </a:r>
            <a:r>
              <a:rPr lang="en-US" sz="1100" dirty="0">
                <a:solidFill>
                  <a:srgbClr val="0070C0"/>
                </a:solidFill>
                <a:latin typeface="Exo 2" panose="00000500000000000000" pitchFamily="2" charset="-52"/>
                <a:cs typeface="Arial" pitchFamily="34" charset="0"/>
                <a:hlinkClick r:id="rId3"/>
              </a:rPr>
              <a:t>CCQtiCtVLB</a:t>
            </a:r>
            <a:endParaRPr lang="ru-RU" sz="1100" dirty="0">
              <a:solidFill>
                <a:srgbClr val="0070C0"/>
              </a:solidFill>
              <a:latin typeface="Exo 2" panose="00000500000000000000" pitchFamily="2" charset="-52"/>
              <a:cs typeface="Arial" pitchFamily="34" charset="0"/>
            </a:endParaRPr>
          </a:p>
          <a:p>
            <a:endParaRPr lang="ru-RU" sz="1200" dirty="0">
              <a:latin typeface="Exo 2" panose="00000500000000000000" pitchFamily="2" charset="-52"/>
              <a:cs typeface="Arial" pitchFamily="34" charset="0"/>
            </a:endParaRPr>
          </a:p>
          <a:p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Тип </a:t>
            </a:r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строения: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производственная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база</a:t>
            </a:r>
          </a:p>
          <a:p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	</a:t>
            </a:r>
            <a:endParaRPr lang="ru-RU" sz="1200" dirty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Производственные  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6 182 </a:t>
            </a:r>
            <a:r>
              <a:rPr lang="ru-RU" sz="1200" dirty="0" err="1" smtClean="0">
                <a:latin typeface="Exo 2" panose="00000500000000000000" pitchFamily="2" charset="-52"/>
                <a:cs typeface="Arial" pitchFamily="34" charset="0"/>
              </a:rPr>
              <a:t>кв.м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., включая площадь подсобных помещений 876 </a:t>
            </a:r>
            <a:r>
              <a:rPr lang="ru-RU" sz="1200" dirty="0" err="1" smtClean="0">
                <a:latin typeface="Exo 2" panose="00000500000000000000" pitchFamily="2" charset="-52"/>
                <a:cs typeface="Arial" pitchFamily="34" charset="0"/>
              </a:rPr>
              <a:t>кв.м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. </a:t>
            </a: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площади: 	</a:t>
            </a: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Стоимость </a:t>
            </a: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аренды: 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договорная</a:t>
            </a:r>
          </a:p>
          <a:p>
            <a:pPr marL="12700" marR="5080"/>
            <a:r>
              <a:rPr lang="ru-RU" sz="1200" i="1" dirty="0" smtClean="0">
                <a:latin typeface="Exo 2" panose="00000500000000000000" pitchFamily="2" charset="-52"/>
                <a:cs typeface="Arial" pitchFamily="34" charset="0"/>
              </a:rPr>
              <a:t>Завод </a:t>
            </a:r>
            <a:r>
              <a:rPr lang="ru-RU" sz="1200" i="1" dirty="0">
                <a:latin typeface="Exo 2" panose="00000500000000000000" pitchFamily="2" charset="-52"/>
                <a:cs typeface="Arial" pitchFamily="34" charset="0"/>
              </a:rPr>
              <a:t>располагает ремонтно-инструментальным производством оснащенным универсальным оборудованием</a:t>
            </a:r>
            <a:r>
              <a:rPr lang="ru-RU" sz="1200" i="1" dirty="0" smtClean="0">
                <a:latin typeface="Exo 2" panose="00000500000000000000" pitchFamily="2" charset="-52"/>
                <a:cs typeface="Arial" pitchFamily="34" charset="0"/>
              </a:rPr>
              <a:t> 	</a:t>
            </a:r>
          </a:p>
          <a:p>
            <a:pPr marL="12700" marR="5080"/>
            <a:endParaRPr lang="en-US" sz="1200" b="1" dirty="0" smtClean="0">
              <a:latin typeface="Exo 2" panose="00000500000000000000" pitchFamily="2" charset="-52"/>
              <a:cs typeface="Arial" pitchFamily="34" charset="0"/>
            </a:endParaRP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Наличие 		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электричество 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380 кВт, газификация, телефония, </a:t>
            </a:r>
            <a:r>
              <a:rPr lang="ru-RU" sz="1200" dirty="0" smtClean="0">
                <a:latin typeface="Exo 2" panose="00000500000000000000" pitchFamily="2" charset="-52"/>
                <a:cs typeface="Arial" pitchFamily="34" charset="0"/>
              </a:rPr>
              <a:t>охрана,</a:t>
            </a:r>
            <a:r>
              <a:rPr lang="ru-RU" sz="1200" b="1" i="1" dirty="0" smtClean="0">
                <a:solidFill>
                  <a:srgbClr val="0070C0"/>
                </a:solidFill>
                <a:latin typeface="Arial" pitchFamily="34" charset="0"/>
                <a:cs typeface="Arial" pitchFamily="34" charset="0"/>
              </a:rPr>
              <a:t> </a:t>
            </a:r>
          </a:p>
          <a:p>
            <a:pPr marL="12700" marR="5080"/>
            <a:r>
              <a:rPr lang="ru-RU" sz="1200" b="1" dirty="0" smtClean="0">
                <a:latin typeface="Exo 2" panose="00000500000000000000" pitchFamily="2" charset="-52"/>
                <a:cs typeface="Arial" pitchFamily="34" charset="0"/>
              </a:rPr>
              <a:t>инфраструктуры:	</a:t>
            </a: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видеонаблюдение, собственная котельная, ж/д тупик, паркинг.</a:t>
            </a:r>
          </a:p>
        </p:txBody>
      </p:sp>
      <p:sp>
        <p:nvSpPr>
          <p:cNvPr id="26" name="TextBox 25"/>
          <p:cNvSpPr txBox="1"/>
          <p:nvPr/>
        </p:nvSpPr>
        <p:spPr>
          <a:xfrm>
            <a:off x="982376" y="4244029"/>
            <a:ext cx="3291607" cy="26673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12700" marR="5080">
              <a:spcAft>
                <a:spcPts val="800"/>
              </a:spcAft>
            </a:pPr>
            <a:r>
              <a:rPr lang="ru-RU" sz="1200" b="1" dirty="0">
                <a:latin typeface="Exo 2" panose="00000500000000000000" pitchFamily="2" charset="-52"/>
                <a:cs typeface="Arial" pitchFamily="34" charset="0"/>
              </a:rPr>
              <a:t>ПЛЮСЫ: 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наличие ж/д тупика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охраняемая территория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готовая инфраструктура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наличие офисных помещений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наличие производственных помещений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r>
              <a:rPr lang="ru-RU" sz="1200" dirty="0">
                <a:latin typeface="Exo 2" panose="00000500000000000000" pitchFamily="2" charset="-52"/>
                <a:cs typeface="Arial" pitchFamily="34" charset="0"/>
              </a:rPr>
              <a:t>кран-балки</a:t>
            </a:r>
          </a:p>
          <a:p>
            <a:pPr marL="184150" marR="5080" indent="-171450">
              <a:spcAft>
                <a:spcPts val="800"/>
              </a:spcAft>
              <a:buFont typeface="Arial" panose="020B0604020202020204" pitchFamily="34" charset="0"/>
              <a:buChar char="•"/>
            </a:pPr>
            <a:endParaRPr lang="ru-RU" sz="1200" b="1" dirty="0">
              <a:solidFill>
                <a:srgbClr val="0070C0"/>
              </a:solidFill>
              <a:latin typeface="Exo 2" panose="00000500000000000000" pitchFamily="2" charset="-52"/>
              <a:cs typeface="Arial" pitchFamily="34" charset="0"/>
            </a:endParaRPr>
          </a:p>
          <a:p>
            <a:endParaRPr lang="ru-RU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62894"/>
            <a:ext cx="2997200" cy="221760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39200" y="4161773"/>
            <a:ext cx="1505272" cy="22187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31566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12599</TotalTime>
  <Words>391</Words>
  <Application>Microsoft Office PowerPoint</Application>
  <PresentationFormat>Широкоэкранный</PresentationFormat>
  <Paragraphs>115</Paragraphs>
  <Slides>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3" baseType="lpstr">
      <vt:lpstr>Arial</vt:lpstr>
      <vt:lpstr>Calibri</vt:lpstr>
      <vt:lpstr>Exo 2</vt:lpstr>
      <vt:lpstr>Times New Roman</vt:lpstr>
      <vt:lpstr>Verdana</vt:lpstr>
      <vt:lpstr>Office Theme</vt:lpstr>
      <vt:lpstr>1_Office Theme</vt:lpstr>
      <vt:lpstr>Презентация PowerPoint</vt:lpstr>
      <vt:lpstr>Земельные участки для создания малых индустриальной зоны</vt:lpstr>
      <vt:lpstr>Презентация PowerPoint</vt:lpstr>
      <vt:lpstr>Производственные помещения ТОО «Мастер Спорта»</vt:lpstr>
      <vt:lpstr>Производственные помещения  ТОО «Дат - Колик»</vt:lpstr>
      <vt:lpstr>Производственное помещение  АО «Уральский механический завод»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Молочно-товарная ферма</dc:title>
  <dc:creator>User</dc:creator>
  <cp:lastModifiedBy>Жумагелди Батырниязов</cp:lastModifiedBy>
  <cp:revision>228</cp:revision>
  <cp:lastPrinted>2020-08-11T11:37:32Z</cp:lastPrinted>
  <dcterms:created xsi:type="dcterms:W3CDTF">2020-04-28T11:44:16Z</dcterms:created>
  <dcterms:modified xsi:type="dcterms:W3CDTF">2021-03-01T10:54:26Z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LastSaved">
    <vt:filetime>2020-04-28T00:00:00Z</vt:filetime>
  </property>
</Properties>
</file>